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4" r:id="rId12"/>
    <p:sldId id="265" r:id="rId13"/>
    <p:sldId id="269" r:id="rId14"/>
    <p:sldId id="268" r:id="rId15"/>
    <p:sldId id="270" r:id="rId16"/>
    <p:sldId id="271" r:id="rId17"/>
    <p:sldId id="272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95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78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A76F8-AF34-430D-A418-84F8AC2B71F6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80C7A-DD85-4490-A380-13CD88A535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4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Menarche: eerste menstruatie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043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Koperspiraal</a:t>
            </a:r>
            <a:r>
              <a:rPr lang="nl-NL" baseline="0" dirty="0" smtClean="0"/>
              <a:t> / noodspiraal!</a:t>
            </a: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718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jdelijke aanduiding voor dia-afbeelding 1">
            <a:extLst>
              <a:ext uri="{FF2B5EF4-FFF2-40B4-BE49-F238E27FC236}">
                <a16:creationId xmlns:a16="http://schemas.microsoft.com/office/drawing/2014/main" id="{D193369B-E2D9-4828-9107-8F1318118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Tijdelijke aanduiding voor notities 2">
            <a:extLst>
              <a:ext uri="{FF2B5EF4-FFF2-40B4-BE49-F238E27FC236}">
                <a16:creationId xmlns:a16="http://schemas.microsoft.com/office/drawing/2014/main" id="{47847115-B9A9-434B-B94E-922C3A388F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29700" name="Tijdelijke aanduiding voor dianummer 3">
            <a:extLst>
              <a:ext uri="{FF2B5EF4-FFF2-40B4-BE49-F238E27FC236}">
                <a16:creationId xmlns:a16="http://schemas.microsoft.com/office/drawing/2014/main" id="{C4D1BF53-9638-4145-AC3E-7DD031FAC1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C927EC-29A8-48C2-90AD-ECF478539856}" type="slidenum">
              <a:rPr lang="nl-NL" altLang="nl-NL" smtClean="0"/>
              <a:pPr>
                <a:spcBef>
                  <a:spcPct val="0"/>
                </a:spcBef>
              </a:pPr>
              <a:t>25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64116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jdelijke aanduiding voor dia-afbeelding 1">
            <a:extLst>
              <a:ext uri="{FF2B5EF4-FFF2-40B4-BE49-F238E27FC236}">
                <a16:creationId xmlns:a16="http://schemas.microsoft.com/office/drawing/2014/main" id="{D2D3F46D-6B80-43B7-A0CC-0A112AEA0C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Tijdelijke aanduiding voor notities 2">
            <a:extLst>
              <a:ext uri="{FF2B5EF4-FFF2-40B4-BE49-F238E27FC236}">
                <a16:creationId xmlns:a16="http://schemas.microsoft.com/office/drawing/2014/main" id="{14A6EA25-A3EC-49BD-9366-D08200B510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Start eerste dag van de menstruatie meteen betrouwbaar</a:t>
            </a:r>
          </a:p>
        </p:txBody>
      </p:sp>
      <p:sp>
        <p:nvSpPr>
          <p:cNvPr id="31748" name="Tijdelijke aanduiding voor dianummer 3">
            <a:extLst>
              <a:ext uri="{FF2B5EF4-FFF2-40B4-BE49-F238E27FC236}">
                <a16:creationId xmlns:a16="http://schemas.microsoft.com/office/drawing/2014/main" id="{05C81DA6-B70B-4580-B926-F7621DA4CD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653A6-8014-4C8D-8FDC-D3580D0FC6F8}" type="slidenum">
              <a:rPr lang="nl-NL" altLang="nl-NL" smtClean="0"/>
              <a:pPr>
                <a:spcBef>
                  <a:spcPct val="0"/>
                </a:spcBef>
              </a:pPr>
              <a:t>26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72852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jdelijke aanduiding voor dia-afbeelding 1">
            <a:extLst>
              <a:ext uri="{FF2B5EF4-FFF2-40B4-BE49-F238E27FC236}">
                <a16:creationId xmlns:a16="http://schemas.microsoft.com/office/drawing/2014/main" id="{A427DCFF-AB19-4429-96CF-BCA277E4D6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Tijdelijke aanduiding voor notities 2">
            <a:extLst>
              <a:ext uri="{FF2B5EF4-FFF2-40B4-BE49-F238E27FC236}">
                <a16:creationId xmlns:a16="http://schemas.microsoft.com/office/drawing/2014/main" id="{73050118-649D-48F9-80F3-80E6F99328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33796" name="Tijdelijke aanduiding voor dianummer 3">
            <a:extLst>
              <a:ext uri="{FF2B5EF4-FFF2-40B4-BE49-F238E27FC236}">
                <a16:creationId xmlns:a16="http://schemas.microsoft.com/office/drawing/2014/main" id="{F47CFE2C-404B-482B-8735-04C652ACB5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C0B559-351A-4945-8C7B-C98850BD70A9}" type="slidenum">
              <a:rPr lang="nl-NL" altLang="nl-NL" smtClean="0"/>
              <a:pPr>
                <a:spcBef>
                  <a:spcPct val="0"/>
                </a:spcBef>
              </a:pPr>
              <a:t>27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54895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>
            <a:extLst>
              <a:ext uri="{FF2B5EF4-FFF2-40B4-BE49-F238E27FC236}">
                <a16:creationId xmlns:a16="http://schemas.microsoft.com/office/drawing/2014/main" id="{5979B977-57AA-41AB-A93E-7870857459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Tijdelijke aanduiding voor notities 2">
            <a:extLst>
              <a:ext uri="{FF2B5EF4-FFF2-40B4-BE49-F238E27FC236}">
                <a16:creationId xmlns:a16="http://schemas.microsoft.com/office/drawing/2014/main" id="{87F8BEE4-EFEC-4014-9A29-F31BCDCBB7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Twee </a:t>
            </a:r>
            <a:r>
              <a:rPr lang="nl-NL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fasenpillen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nl-NL" dirty="0"/>
              <a:t/>
            </a:r>
            <a:br>
              <a:rPr lang="nl-NL" dirty="0"/>
            </a:b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 deze strip zitten tabletten in twee verschillende kleuren. Elke kleur bevat een andere hoeveelheid van de twee hormonen. Er zijn meestal 7 tabletten met alleen oestrogeen en 15 tabletten met oestrogeen </a:t>
            </a:r>
            <a:r>
              <a:rPr lang="nl-NL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èn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progestageen. De slikperiode is altijd 22 dagen, waardoor de stopweek dus maar 6 dagen is. Deze pil is zwaarder dan de </a:t>
            </a:r>
            <a:r>
              <a:rPr lang="nl-NL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éénfasepil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 is minder betrouwbaar.</a:t>
            </a:r>
          </a:p>
          <a:p>
            <a:pPr eaLnBrk="1" hangingPunct="1">
              <a:spcBef>
                <a:spcPct val="0"/>
              </a:spcBef>
            </a:pPr>
            <a:r>
              <a:rPr lang="nl-NL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Driefasenpillen</a:t>
            </a: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nl-NL" dirty="0"/>
              <a:t/>
            </a:r>
            <a:br>
              <a:rPr lang="nl-NL" dirty="0"/>
            </a:br>
            <a:r>
              <a:rPr lang="nl-N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pillen in drie verschillende kleuren. Elke kleur heeft een andere hoeveelheid van de twee hormonen. Het heeft een ingewikkeld innameschema: de verdeling in een strip is meestal 6, 5 en 10 tabletten, steeds in een andere kleur. Ook komt 7, 7 en 7 tabletten voor. Omdat er 21 pillen op de pilstrip zitten, duurt de stopweek 7 dagen. De pil is 100% betrouwbaar, maar is moeilijk door te slikken als je een menstruatie wilt overslaan. </a:t>
            </a:r>
            <a:endParaRPr lang="nl-NL" altLang="nl-NL" dirty="0"/>
          </a:p>
        </p:txBody>
      </p:sp>
      <p:sp>
        <p:nvSpPr>
          <p:cNvPr id="35844" name="Tijdelijke aanduiding voor dianummer 3">
            <a:extLst>
              <a:ext uri="{FF2B5EF4-FFF2-40B4-BE49-F238E27FC236}">
                <a16:creationId xmlns:a16="http://schemas.microsoft.com/office/drawing/2014/main" id="{E8C72E01-C40A-48B7-A2AB-92B31423D2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E3891F-FE14-4262-886B-4D248B595325}" type="slidenum">
              <a:rPr lang="nl-NL" altLang="nl-NL" smtClean="0"/>
              <a:pPr>
                <a:spcBef>
                  <a:spcPct val="0"/>
                </a:spcBef>
              </a:pPr>
              <a:t>28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41429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jdelijke aanduiding voor dia-afbeelding 1">
            <a:extLst>
              <a:ext uri="{FF2B5EF4-FFF2-40B4-BE49-F238E27FC236}">
                <a16:creationId xmlns:a16="http://schemas.microsoft.com/office/drawing/2014/main" id="{254323FD-C4E6-4A00-89CF-DE65B870F8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Tijdelijke aanduiding voor notities 2">
            <a:extLst>
              <a:ext uri="{FF2B5EF4-FFF2-40B4-BE49-F238E27FC236}">
                <a16:creationId xmlns:a16="http://schemas.microsoft.com/office/drawing/2014/main" id="{0107B94E-23C7-43A9-B543-B828E6F813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39940" name="Tijdelijke aanduiding voor dianummer 3">
            <a:extLst>
              <a:ext uri="{FF2B5EF4-FFF2-40B4-BE49-F238E27FC236}">
                <a16:creationId xmlns:a16="http://schemas.microsoft.com/office/drawing/2014/main" id="{38E98A08-4534-4DA1-B27B-9F913301C8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791F0B-077E-45B9-8B93-D9799854183A}" type="slidenum">
              <a:rPr lang="nl-NL" altLang="nl-NL" smtClean="0"/>
              <a:pPr>
                <a:spcBef>
                  <a:spcPct val="0"/>
                </a:spcBef>
              </a:pPr>
              <a:t>30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893672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jdelijke aanduiding voor dia-afbeelding 1">
            <a:extLst>
              <a:ext uri="{FF2B5EF4-FFF2-40B4-BE49-F238E27FC236}">
                <a16:creationId xmlns:a16="http://schemas.microsoft.com/office/drawing/2014/main" id="{EFAD61A9-1AEE-4B70-B43E-F402BE44D5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Tijdelijke aanduiding voor notities 2">
            <a:extLst>
              <a:ext uri="{FF2B5EF4-FFF2-40B4-BE49-F238E27FC236}">
                <a16:creationId xmlns:a16="http://schemas.microsoft.com/office/drawing/2014/main" id="{49F4D959-E7D9-47B6-9B23-08B0EAD855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 dirty="0"/>
              <a:t>Minipil, prikpil, implantaat</a:t>
            </a:r>
          </a:p>
        </p:txBody>
      </p:sp>
      <p:sp>
        <p:nvSpPr>
          <p:cNvPr id="41988" name="Tijdelijke aanduiding voor dianummer 3">
            <a:extLst>
              <a:ext uri="{FF2B5EF4-FFF2-40B4-BE49-F238E27FC236}">
                <a16:creationId xmlns:a16="http://schemas.microsoft.com/office/drawing/2014/main" id="{5A999566-482B-4627-923F-7F893D4F9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FC9779-FDF2-44ED-B4BC-A7C31BE34C50}" type="slidenum">
              <a:rPr lang="nl-NL" altLang="nl-NL" smtClean="0"/>
              <a:pPr>
                <a:spcBef>
                  <a:spcPct val="0"/>
                </a:spcBef>
              </a:pPr>
              <a:t>31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29126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>
            <a:extLst>
              <a:ext uri="{FF2B5EF4-FFF2-40B4-BE49-F238E27FC236}">
                <a16:creationId xmlns:a16="http://schemas.microsoft.com/office/drawing/2014/main" id="{AF91029D-42F2-4424-8E07-FE1A5BC315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Tijdelijke aanduiding voor notities 2">
            <a:extLst>
              <a:ext uri="{FF2B5EF4-FFF2-40B4-BE49-F238E27FC236}">
                <a16:creationId xmlns:a16="http://schemas.microsoft.com/office/drawing/2014/main" id="{4055780E-F455-484D-8088-78CB5569D8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45060" name="Tijdelijke aanduiding voor dianummer 3">
            <a:extLst>
              <a:ext uri="{FF2B5EF4-FFF2-40B4-BE49-F238E27FC236}">
                <a16:creationId xmlns:a16="http://schemas.microsoft.com/office/drawing/2014/main" id="{AD2770D7-B73F-4C21-938C-9820FADEBB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376691-9EE7-4175-98CB-FD1EA33AD72F}" type="slidenum">
              <a:rPr lang="nl-NL" altLang="nl-NL" smtClean="0"/>
              <a:pPr>
                <a:spcBef>
                  <a:spcPct val="0"/>
                </a:spcBef>
              </a:pPr>
              <a:t>33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8803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jdelijke aanduiding voor dia-afbeelding 1">
            <a:extLst>
              <a:ext uri="{FF2B5EF4-FFF2-40B4-BE49-F238E27FC236}">
                <a16:creationId xmlns:a16="http://schemas.microsoft.com/office/drawing/2014/main" id="{55787EF5-53AE-487E-BBDB-D690B17875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Tijdelijke aanduiding voor notities 2">
            <a:extLst>
              <a:ext uri="{FF2B5EF4-FFF2-40B4-BE49-F238E27FC236}">
                <a16:creationId xmlns:a16="http://schemas.microsoft.com/office/drawing/2014/main" id="{CE7D51BA-16AE-460F-8EBC-9C28F533A3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47108" name="Tijdelijke aanduiding voor dianummer 3">
            <a:extLst>
              <a:ext uri="{FF2B5EF4-FFF2-40B4-BE49-F238E27FC236}">
                <a16:creationId xmlns:a16="http://schemas.microsoft.com/office/drawing/2014/main" id="{F5904F20-8914-4E3E-9938-0E2C1F2935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C306F0-AE16-4335-80AB-2F449249539D}" type="slidenum">
              <a:rPr lang="nl-NL" altLang="nl-NL" smtClean="0"/>
              <a:pPr>
                <a:spcBef>
                  <a:spcPct val="0"/>
                </a:spcBef>
              </a:pPr>
              <a:t>34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0176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Ruimte tussen de kleine schaamlippen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1186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Eisprong</a:t>
            </a:r>
          </a:p>
          <a:p>
            <a:r>
              <a:rPr lang="nl-NL" dirty="0"/>
              <a:t>Na menstruatie begint cyclus opnieuw: hypofyse produceert opnieuw FSH en LH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764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jdelijke aanduiding voor dia-afbeelding 1">
            <a:extLst>
              <a:ext uri="{FF2B5EF4-FFF2-40B4-BE49-F238E27FC236}">
                <a16:creationId xmlns:a16="http://schemas.microsoft.com/office/drawing/2014/main" id="{867B3604-8CE4-4F9E-BC9D-4E0C30186C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Tijdelijke aanduiding voor notities 2">
            <a:extLst>
              <a:ext uri="{FF2B5EF4-FFF2-40B4-BE49-F238E27FC236}">
                <a16:creationId xmlns:a16="http://schemas.microsoft.com/office/drawing/2014/main" id="{0843FC9B-EA95-455E-9908-22F84416FA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Oestrogenen ook verantwoordelijk voor ontwikkeling van primaire ( eierstokken, eileiders etc)  en secundaire geslachtskenmerken (borstklieren, optreden menarche, verbreding bekken) </a:t>
            </a:r>
          </a:p>
        </p:txBody>
      </p:sp>
      <p:sp>
        <p:nvSpPr>
          <p:cNvPr id="12292" name="Tijdelijke aanduiding voor dianummer 3">
            <a:extLst>
              <a:ext uri="{FF2B5EF4-FFF2-40B4-BE49-F238E27FC236}">
                <a16:creationId xmlns:a16="http://schemas.microsoft.com/office/drawing/2014/main" id="{87A725F5-01F1-49F2-BF7A-3D57C33FEF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8C30D4-FB66-4FCF-913E-AAC37B34AC88}" type="slidenum">
              <a:rPr lang="nl-NL" altLang="nl-NL" smtClean="0"/>
              <a:pPr>
                <a:spcBef>
                  <a:spcPct val="0"/>
                </a:spcBef>
              </a:pPr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81328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jdelijke aanduiding voor dia-afbeelding 1">
            <a:extLst>
              <a:ext uri="{FF2B5EF4-FFF2-40B4-BE49-F238E27FC236}">
                <a16:creationId xmlns:a16="http://schemas.microsoft.com/office/drawing/2014/main" id="{91F3A310-0006-4412-AEA2-9C2EE3B37B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Tijdelijke aanduiding voor notities 2">
            <a:extLst>
              <a:ext uri="{FF2B5EF4-FFF2-40B4-BE49-F238E27FC236}">
                <a16:creationId xmlns:a16="http://schemas.microsoft.com/office/drawing/2014/main" id="{E705B314-A856-4910-843C-1EC896368C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14340" name="Tijdelijke aanduiding voor dianummer 3">
            <a:extLst>
              <a:ext uri="{FF2B5EF4-FFF2-40B4-BE49-F238E27FC236}">
                <a16:creationId xmlns:a16="http://schemas.microsoft.com/office/drawing/2014/main" id="{F63AC5C8-F53A-4A8C-A094-E81FD032C0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89AF46-7902-4972-AE6D-E2271DCBB946}" type="slidenum">
              <a:rPr lang="nl-NL" altLang="nl-NL" smtClean="0"/>
              <a:pPr>
                <a:spcBef>
                  <a:spcPct val="0"/>
                </a:spcBef>
              </a:pPr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0161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Levensduur eicel slechts enkele uren</a:t>
            </a:r>
          </a:p>
          <a:p>
            <a:r>
              <a:rPr lang="nl-NL" dirty="0"/>
              <a:t>Zygote: beruchte eicel, ook wel eencellige mens genoemd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81161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Foetus: vanaf 9 weken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731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Urinelozing en geslachtsdaad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01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‘Voorwerp in baarmoeder’</a:t>
            </a:r>
          </a:p>
          <a:p>
            <a:r>
              <a:rPr lang="nl-NL" dirty="0" smtClean="0"/>
              <a:t>Koper: zonder hormonen, T vorm, door koper zaadcellen inactief gemaakt. Baarmoederslijmlies ongeschikt voor innesteling. 5-10 jaar.</a:t>
            </a:r>
          </a:p>
          <a:p>
            <a:r>
              <a:rPr lang="nl-NL" dirty="0" err="1" smtClean="0"/>
              <a:t>Mirena</a:t>
            </a:r>
            <a:r>
              <a:rPr lang="nl-NL" dirty="0" smtClean="0"/>
              <a:t>: kleine hoeveelheid progestageen, baarmoederslijmvlie</a:t>
            </a:r>
            <a:r>
              <a:rPr lang="nl-NL" baseline="0" dirty="0" smtClean="0"/>
              <a:t>s ongeschikt, 5 jaar. Niet ongesteld.</a:t>
            </a:r>
          </a:p>
          <a:p>
            <a:endParaRPr lang="nl-NL" baseline="0" dirty="0" smtClean="0"/>
          </a:p>
          <a:p>
            <a:r>
              <a:rPr lang="nl-NL" baseline="0" dirty="0" smtClean="0"/>
              <a:t>Afraden bij leverziekte, borstkanker of trombose.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80C7A-DD85-4490-A380-13CD88A5355C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87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04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24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18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76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4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85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62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719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145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94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01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9090D-6459-43E6-8390-2E61C3F7FAF3}" type="datetimeFigureOut">
              <a:rPr lang="nl-NL" smtClean="0"/>
              <a:t>13-3-2019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FD00596-95F7-4366-BA3E-107251DF21F7}" type="slidenum">
              <a:rPr lang="nl-NL" smtClean="0"/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232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imgres?q=spiraaltje&amp;hl=nl&amp;safe=active&amp;biw=1111&amp;bih=669&amp;tbm=isch&amp;tbnid=C-N6TBX5IEJFFM:&amp;imgrefurl=http://www.rutgershuis-oost.nl/spiraaltje.html&amp;docid=3JZ_7F_bljBrkM&amp;w=600&amp;h=292&amp;ei=cP15Tv-BGYuG-wbjzOwy&amp;zoom=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453CC3-586C-493C-A25C-CC3621B3BB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Gynaecologie en geslachtsorganen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F2873B-3169-4E82-BBF1-EC98B4896E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04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23376D-377F-46D2-85D2-64DB309DD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Baarmoeder (uterus)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C83049-BA96-4A47-8C61-C21FEC230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63395"/>
          </a:xfrm>
        </p:spPr>
        <p:txBody>
          <a:bodyPr>
            <a:normAutofit lnSpcReduction="10000"/>
          </a:bodyPr>
          <a:lstStyle/>
          <a:p>
            <a:r>
              <a:rPr lang="nl-NL" dirty="0"/>
              <a:t>Omgekeerde peer, 7 bij 5 cm</a:t>
            </a:r>
          </a:p>
          <a:p>
            <a:r>
              <a:rPr lang="nl-NL" dirty="0"/>
              <a:t>Ligt tussen urineblaas en endeldarm</a:t>
            </a:r>
          </a:p>
          <a:p>
            <a:r>
              <a:rPr lang="nl-NL" dirty="0"/>
              <a:t>Onderste deel: baarmoederhals (cervix)</a:t>
            </a:r>
          </a:p>
          <a:p>
            <a:pPr lvl="1"/>
            <a:r>
              <a:rPr lang="nl-NL" dirty="0"/>
              <a:t>Bevat slijmprop (blokkade bacteriën)</a:t>
            </a:r>
          </a:p>
          <a:p>
            <a:pPr lvl="1"/>
            <a:r>
              <a:rPr lang="nl-NL" dirty="0"/>
              <a:t>Wel doorlaatbaar voor zaadcellen!</a:t>
            </a:r>
          </a:p>
          <a:p>
            <a:r>
              <a:rPr lang="nl-NL" dirty="0"/>
              <a:t>De wand: 2 cm dikke spierlaag,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Dient </a:t>
            </a:r>
            <a:r>
              <a:rPr lang="nl-NL" dirty="0"/>
              <a:t>voor </a:t>
            </a:r>
          </a:p>
          <a:p>
            <a:r>
              <a:rPr lang="nl-NL" dirty="0"/>
              <a:t>ontwikkeling van embryo, bescherming foetus, uitdrijving kind</a:t>
            </a:r>
          </a:p>
        </p:txBody>
      </p:sp>
    </p:spTree>
    <p:extLst>
      <p:ext uri="{BB962C8B-B14F-4D97-AF65-F5344CB8AC3E}">
        <p14:creationId xmlns:p14="http://schemas.microsoft.com/office/powerpoint/2010/main" val="194586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B9DCE-B3CE-45BC-96AD-B994F347D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Schede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E52581-D9CD-43B5-A9C6-A3CF09473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Ruimte tussen schedevoorhof en baarmoederhals</a:t>
            </a:r>
          </a:p>
          <a:p>
            <a:r>
              <a:rPr lang="nl-NL" dirty="0"/>
              <a:t>8 tot 10 cm</a:t>
            </a:r>
          </a:p>
          <a:p>
            <a:r>
              <a:rPr lang="nl-NL" dirty="0"/>
              <a:t>Wand van schede bestaat uit:</a:t>
            </a:r>
          </a:p>
          <a:p>
            <a:pPr lvl="1"/>
            <a:r>
              <a:rPr lang="nl-NL" dirty="0"/>
              <a:t>Slijmvlies</a:t>
            </a:r>
          </a:p>
          <a:p>
            <a:pPr lvl="1"/>
            <a:r>
              <a:rPr lang="nl-NL" dirty="0"/>
              <a:t>Glad spierweefsel</a:t>
            </a:r>
          </a:p>
          <a:p>
            <a:pPr lvl="1"/>
            <a:r>
              <a:rPr lang="nl-NL" dirty="0"/>
              <a:t>Elastisch bindweefsel</a:t>
            </a:r>
          </a:p>
          <a:p>
            <a:r>
              <a:rPr lang="nl-NL" dirty="0"/>
              <a:t>Bevinden bacteriën: zorgen voor vorming melkzuur en laag PH (bescherming infecties)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21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F18E4-CD9E-4BB3-8C33-673C9984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man: zaadballen (teelballen/testes)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6AEDD3-E702-4232-8302-DC62E0AC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In balzak (scrotum)</a:t>
            </a:r>
          </a:p>
          <a:p>
            <a:pPr lvl="1"/>
            <a:r>
              <a:rPr lang="nl-NL" dirty="0"/>
              <a:t>Linker testis iets lager, ovale vorm 4 cm</a:t>
            </a:r>
          </a:p>
          <a:p>
            <a:pPr lvl="1"/>
            <a:r>
              <a:rPr lang="nl-NL" dirty="0"/>
              <a:t>Bevat zaadkanaaltjes met kiemcellen in wand, ontstaan zaadcellen</a:t>
            </a:r>
          </a:p>
          <a:p>
            <a:r>
              <a:rPr lang="nl-NL" dirty="0"/>
              <a:t>Vorming zaadcellen </a:t>
            </a:r>
            <a:r>
              <a:rPr lang="nl-NL" dirty="0" err="1"/>
              <a:t>oiv</a:t>
            </a:r>
            <a:r>
              <a:rPr lang="nl-NL" dirty="0"/>
              <a:t> hormoon FSH</a:t>
            </a:r>
          </a:p>
          <a:p>
            <a:pPr lvl="1"/>
            <a:r>
              <a:rPr lang="nl-NL" dirty="0"/>
              <a:t>Vanaf puberteit: 100 miljoen zaadcellen pd. (temp 32-34 gr)</a:t>
            </a:r>
          </a:p>
          <a:p>
            <a:pPr lvl="1"/>
            <a:r>
              <a:rPr lang="nl-NL" dirty="0"/>
              <a:t>Begin van 9</a:t>
            </a:r>
            <a:r>
              <a:rPr lang="nl-NL" baseline="30000" dirty="0"/>
              <a:t>e</a:t>
            </a:r>
            <a:r>
              <a:rPr lang="nl-NL" dirty="0"/>
              <a:t> maand: testes ingedaald. </a:t>
            </a:r>
          </a:p>
          <a:p>
            <a:r>
              <a:rPr lang="nl-NL" dirty="0"/>
              <a:t>Mannelijk geslachtshormoon: testosteron door cellen van </a:t>
            </a:r>
            <a:r>
              <a:rPr lang="nl-NL" dirty="0" err="1"/>
              <a:t>Leydig</a:t>
            </a:r>
            <a:r>
              <a:rPr lang="nl-NL" dirty="0"/>
              <a:t>, worden gestimuleerd door hormoon LH. </a:t>
            </a:r>
          </a:p>
          <a:p>
            <a:pPr lvl="1"/>
            <a:r>
              <a:rPr lang="nl-NL" dirty="0"/>
              <a:t>Stimuleert ontwikkeling van secundaire geslachtskenmerken, opbouw eiwitten (doping)</a:t>
            </a:r>
          </a:p>
        </p:txBody>
      </p:sp>
    </p:spTree>
    <p:extLst>
      <p:ext uri="{BB962C8B-B14F-4D97-AF65-F5344CB8AC3E}">
        <p14:creationId xmlns:p14="http://schemas.microsoft.com/office/powerpoint/2010/main" val="39736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39915-9FAD-44DC-B562-A75996D2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Bijballen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4EB833-603A-4F36-A3AB-B5E58CE67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Langwerpig en ligt in balzak, achter de testis</a:t>
            </a:r>
          </a:p>
          <a:p>
            <a:endParaRPr lang="nl-NL" dirty="0"/>
          </a:p>
          <a:p>
            <a:r>
              <a:rPr lang="nl-NL" dirty="0"/>
              <a:t>Lange, sterk gekronkelde buis (5 cm)</a:t>
            </a:r>
          </a:p>
          <a:p>
            <a:endParaRPr lang="nl-NL" dirty="0"/>
          </a:p>
          <a:p>
            <a:r>
              <a:rPr lang="nl-NL" dirty="0" smtClean="0"/>
              <a:t>Opslagplaats </a:t>
            </a:r>
            <a:r>
              <a:rPr lang="nl-NL" dirty="0" smtClean="0"/>
              <a:t>zaadcellen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669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D5C4C1-6063-4A59-9C94-9DF36112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Zaadleiders en zaadblaasjes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48F1F0-548D-4A8C-B4B5-61C8973CB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Zaadleiders: </a:t>
            </a:r>
          </a:p>
          <a:p>
            <a:r>
              <a:rPr lang="nl-NL" dirty="0"/>
              <a:t>Vanuit de bijbal door lieskanaal naar buikholte</a:t>
            </a:r>
          </a:p>
          <a:p>
            <a:pPr lvl="1"/>
            <a:r>
              <a:rPr lang="nl-NL" dirty="0"/>
              <a:t>Via bocht achter de blaas tot in prostaat, uitmondt in urinebuis</a:t>
            </a:r>
          </a:p>
          <a:p>
            <a:pPr lvl="1"/>
            <a:r>
              <a:rPr lang="nl-NL" dirty="0"/>
              <a:t>Dikke gespierde wand: 50 </a:t>
            </a:r>
            <a:r>
              <a:rPr lang="nl-NL" dirty="0" smtClean="0"/>
              <a:t>cm lang</a:t>
            </a:r>
            <a:endParaRPr lang="nl-NL" dirty="0"/>
          </a:p>
          <a:p>
            <a:pPr lvl="1"/>
            <a:r>
              <a:rPr lang="nl-NL" dirty="0"/>
              <a:t>Vervoer zaadcellen vanuit bijbal naar urinebuis (</a:t>
            </a:r>
            <a:r>
              <a:rPr lang="nl-NL" dirty="0" err="1"/>
              <a:t>uretrha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dirty="0"/>
              <a:t>Zaadblaasjes: </a:t>
            </a:r>
          </a:p>
          <a:p>
            <a:r>
              <a:rPr lang="nl-NL" dirty="0"/>
              <a:t>Achter de blaas, monden uit in zaadleider.</a:t>
            </a:r>
          </a:p>
          <a:p>
            <a:pPr lvl="1"/>
            <a:r>
              <a:rPr lang="nl-NL" dirty="0"/>
              <a:t>Produceren basische zaadvloeistof (zure milieu in vagina neutraliseren</a:t>
            </a:r>
          </a:p>
        </p:txBody>
      </p:sp>
    </p:spTree>
    <p:extLst>
      <p:ext uri="{BB962C8B-B14F-4D97-AF65-F5344CB8AC3E}">
        <p14:creationId xmlns:p14="http://schemas.microsoft.com/office/powerpoint/2010/main" val="24853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B35F7C-14C3-451C-8ADD-DCAC3921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Prostaat (voorstanderklier)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F969DE-AE94-4058-9E11-C0057E16B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 urineblaas, rondom bovenste deel urinebuis</a:t>
            </a:r>
          </a:p>
          <a:p>
            <a:pPr lvl="1"/>
            <a:r>
              <a:rPr lang="nl-NL" dirty="0"/>
              <a:t>Rectaal toucher: vinger via rectum</a:t>
            </a:r>
          </a:p>
          <a:p>
            <a:r>
              <a:rPr lang="nl-NL" dirty="0"/>
              <a:t>Grootte van kastanje!</a:t>
            </a:r>
          </a:p>
          <a:p>
            <a:r>
              <a:rPr lang="nl-NL" dirty="0"/>
              <a:t>Produceert zaadvloeistof (ong. 1 ml)</a:t>
            </a:r>
          </a:p>
        </p:txBody>
      </p:sp>
    </p:spTree>
    <p:extLst>
      <p:ext uri="{BB962C8B-B14F-4D97-AF65-F5344CB8AC3E}">
        <p14:creationId xmlns:p14="http://schemas.microsoft.com/office/powerpoint/2010/main" val="34443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E3528-FA77-41D9-90E9-BF9E01EE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D93E88-7011-495E-B99F-DAFFFCC9F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Drie zwellichamen:</a:t>
            </a:r>
          </a:p>
          <a:p>
            <a:pPr lvl="1"/>
            <a:r>
              <a:rPr lang="nl-NL" dirty="0"/>
              <a:t>2 bovenste zwellichamen en 1 onderste. </a:t>
            </a:r>
          </a:p>
          <a:p>
            <a:pPr lvl="1"/>
            <a:r>
              <a:rPr lang="nl-NL" dirty="0"/>
              <a:t>Door seksuele prikkel bloedaanvoer versterkt: erectie.</a:t>
            </a:r>
          </a:p>
          <a:p>
            <a:r>
              <a:rPr lang="nl-NL" dirty="0"/>
              <a:t>Eikel bedekt met huidplooi: voorhuid</a:t>
            </a:r>
          </a:p>
          <a:p>
            <a:pPr lvl="1"/>
            <a:r>
              <a:rPr lang="nl-NL" dirty="0"/>
              <a:t>Op jonge leeftijd verkleeft: steeds minder</a:t>
            </a:r>
          </a:p>
          <a:p>
            <a:endParaRPr lang="nl-NL" dirty="0"/>
          </a:p>
          <a:p>
            <a:r>
              <a:rPr lang="nl-NL" dirty="0"/>
              <a:t>Dubbele functie: mictie en </a:t>
            </a:r>
            <a:r>
              <a:rPr lang="nl-NL" dirty="0" err="1"/>
              <a:t>coitis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818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22B89-2843-49F8-9CA7-7C803188F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Anticonceptie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DCDE7C-1167-4D1A-9A96-73E48D6CB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4199727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Het voorkomen van bevruchting</a:t>
            </a:r>
            <a:r>
              <a:rPr lang="nl-NL" dirty="0" smtClean="0"/>
              <a:t>!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b="1" dirty="0" smtClean="0">
                <a:solidFill>
                  <a:srgbClr val="FF0000"/>
                </a:solidFill>
              </a:rPr>
              <a:t>bevat </a:t>
            </a:r>
            <a:r>
              <a:rPr lang="nl-NL" b="1" dirty="0">
                <a:solidFill>
                  <a:srgbClr val="FF0000"/>
                </a:solidFill>
              </a:rPr>
              <a:t>dosis geslachtshormonen, hierdoor wordt de hypofyse </a:t>
            </a:r>
            <a:r>
              <a:rPr lang="nl-NL" b="1" dirty="0" smtClean="0">
                <a:solidFill>
                  <a:srgbClr val="FF0000"/>
                </a:solidFill>
              </a:rPr>
              <a:t>afgeremd &gt; productie </a:t>
            </a:r>
            <a:r>
              <a:rPr lang="nl-NL" b="1" dirty="0">
                <a:solidFill>
                  <a:srgbClr val="FF0000"/>
                </a:solidFill>
              </a:rPr>
              <a:t>van FSH en LH volledig </a:t>
            </a:r>
            <a:r>
              <a:rPr lang="nl-NL" b="1" dirty="0" smtClean="0">
                <a:solidFill>
                  <a:srgbClr val="FF0000"/>
                </a:solidFill>
              </a:rPr>
              <a:t>gestopt &gt; de </a:t>
            </a:r>
            <a:r>
              <a:rPr lang="nl-NL" b="1" dirty="0">
                <a:solidFill>
                  <a:srgbClr val="FF0000"/>
                </a:solidFill>
              </a:rPr>
              <a:t>activiteiten in eierstokken worden komen tot </a:t>
            </a:r>
            <a:r>
              <a:rPr lang="nl-NL" b="1" dirty="0" smtClean="0">
                <a:solidFill>
                  <a:srgbClr val="FF0000"/>
                </a:solidFill>
              </a:rPr>
              <a:t>stilstand &gt; Dit </a:t>
            </a:r>
            <a:r>
              <a:rPr lang="nl-NL" b="1" dirty="0">
                <a:solidFill>
                  <a:srgbClr val="FF0000"/>
                </a:solidFill>
              </a:rPr>
              <a:t>heet negatieve terugkoppeling.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Condoom</a:t>
            </a:r>
          </a:p>
          <a:p>
            <a:r>
              <a:rPr lang="nl-NL" dirty="0"/>
              <a:t>Sterilisatie</a:t>
            </a:r>
          </a:p>
          <a:p>
            <a:r>
              <a:rPr lang="nl-NL" dirty="0"/>
              <a:t>Orale hormonale AC</a:t>
            </a:r>
          </a:p>
          <a:p>
            <a:r>
              <a:rPr lang="nl-NL" dirty="0"/>
              <a:t>Lokale AC</a:t>
            </a:r>
          </a:p>
          <a:p>
            <a:r>
              <a:rPr lang="nl-NL" dirty="0"/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32918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AE22765-151F-4D5D-AFF1-B98D2E965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Biologische methoden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D453CB3-8E7A-4665-A386-E2E7B2DA0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19200"/>
            <a:ext cx="8229600" cy="4910138"/>
          </a:xfrm>
        </p:spPr>
        <p:txBody>
          <a:bodyPr/>
          <a:lstStyle/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Coïtus interruptus(voor het zingen de kerk uit)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    Betrouwbaarheid: 10-40 </a:t>
            </a:r>
            <a:r>
              <a:rPr lang="nl-NL" altLang="nl-NL" dirty="0" err="1"/>
              <a:t>zwangeren</a:t>
            </a:r>
            <a:r>
              <a:rPr lang="nl-NL" altLang="nl-NL" dirty="0"/>
              <a:t> per 100 vrouwen per jaar, dus </a:t>
            </a:r>
            <a:r>
              <a:rPr lang="nl-NL" altLang="nl-NL" dirty="0" smtClean="0"/>
              <a:t>onbetrouwbaar</a:t>
            </a:r>
            <a:endParaRPr lang="nl-NL" altLang="nl-NL" dirty="0"/>
          </a:p>
          <a:p>
            <a:pPr eaLnBrk="1" hangingPunct="1"/>
            <a:r>
              <a:rPr lang="nl-NL" altLang="nl-NL" dirty="0"/>
              <a:t>Periodieke onthouding: 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10- </a:t>
            </a:r>
            <a:r>
              <a:rPr lang="nl-NL" altLang="nl-NL" dirty="0"/>
              <a:t>40 zwangerschappen per 100 vrouwen per jaar, 10 bij goede uitvoering en 40 bij slordigheden, niet betrouwbaar</a:t>
            </a:r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1366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23A3F4C-4357-4B80-B28A-1E346AEB4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Biologische methode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3E1DCD4-C74B-446D-B6BC-D8C099795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19200"/>
            <a:ext cx="8229600" cy="4910138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endParaRPr lang="nl-NL" altLang="nl-NL"/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/>
          </a:p>
          <a:p>
            <a:pPr eaLnBrk="1" hangingPunct="1"/>
            <a:r>
              <a:rPr lang="nl-NL" altLang="nl-NL"/>
              <a:t>Temperatuur methode: basaal temp.: elke dag op hetzelfde tijdstip T meten, stijgt het een halve graad , dan is het progesteron gehalte gestegen en een eisprong geweest,en dus oppassen geblazen</a:t>
            </a:r>
          </a:p>
          <a:p>
            <a:pPr eaLnBrk="1" hangingPunct="1"/>
            <a:endParaRPr lang="nl-NL" altLang="nl-NL"/>
          </a:p>
          <a:p>
            <a:pPr eaLnBrk="1" hangingPunct="1"/>
            <a:r>
              <a:rPr lang="nl-NL" altLang="nl-NL"/>
              <a:t>Bij nauwkeurige toepassing erg betrouwbaar</a:t>
            </a:r>
          </a:p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546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E4587-A20F-41A4-B137-A1137D4D3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Primaire geslachtsorganen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6D2B11-CD04-4768-ABB5-DC13B6F26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Vanaf de geboorte aanwezig:</a:t>
            </a:r>
          </a:p>
          <a:p>
            <a:pPr marL="0" indent="0">
              <a:buNone/>
            </a:pPr>
            <a:r>
              <a:rPr lang="nl-NL" dirty="0"/>
              <a:t>VROUW:			MAN:</a:t>
            </a:r>
          </a:p>
          <a:p>
            <a:r>
              <a:rPr lang="nl-NL" dirty="0"/>
              <a:t>eierstokken, 			zaadballen</a:t>
            </a:r>
          </a:p>
          <a:p>
            <a:r>
              <a:rPr lang="nl-NL" dirty="0"/>
              <a:t>eileiders, 			bijballen</a:t>
            </a:r>
          </a:p>
          <a:p>
            <a:r>
              <a:rPr lang="nl-NL" dirty="0"/>
              <a:t>baarmoeder, 			voorstanderklier		</a:t>
            </a:r>
          </a:p>
          <a:p>
            <a:r>
              <a:rPr lang="nl-NL" dirty="0"/>
              <a:t>Schede,			penis</a:t>
            </a:r>
          </a:p>
        </p:txBody>
      </p:sp>
    </p:spTree>
    <p:extLst>
      <p:ext uri="{BB962C8B-B14F-4D97-AF65-F5344CB8AC3E}">
        <p14:creationId xmlns:p14="http://schemas.microsoft.com/office/powerpoint/2010/main" val="318325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AE76C84-9177-478A-969E-2F9E6964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Mechanische methode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55A9EBA-F4A3-48EC-AD71-74719A4C0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19200"/>
            <a:ext cx="8229600" cy="4910138"/>
          </a:xfrm>
        </p:spPr>
        <p:txBody>
          <a:bodyPr/>
          <a:lstStyle/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Condoom, betrouwbaarheid wordt beter met zaaddodende middelen,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/>
            <a:r>
              <a:rPr lang="nl-NL" altLang="nl-NL" dirty="0"/>
              <a:t>1-10 zwangerschappen per jaar per 100 </a:t>
            </a:r>
            <a:r>
              <a:rPr lang="nl-NL" altLang="nl-NL" dirty="0" smtClean="0"/>
              <a:t>vrouwen</a:t>
            </a:r>
            <a:endParaRPr lang="nl-NL" altLang="nl-NL" dirty="0"/>
          </a:p>
          <a:p>
            <a:pPr eaLnBrk="1" hangingPunct="1"/>
            <a:r>
              <a:rPr lang="nl-NL" altLang="nl-NL" dirty="0"/>
              <a:t>Zaaddodende middelen 15 minuten voor coïtus </a:t>
            </a:r>
            <a:r>
              <a:rPr lang="nl-NL" altLang="nl-NL" dirty="0" smtClean="0"/>
              <a:t>inbrengen</a:t>
            </a:r>
            <a:endParaRPr lang="nl-NL" altLang="nl-NL" dirty="0"/>
          </a:p>
          <a:p>
            <a:pPr eaLnBrk="1" hangingPunct="1"/>
            <a:r>
              <a:rPr lang="nl-NL" altLang="nl-NL" dirty="0"/>
              <a:t>Voordeel: bescherming </a:t>
            </a:r>
            <a:r>
              <a:rPr lang="nl-NL" altLang="nl-NL" dirty="0" err="1"/>
              <a:t>tgen</a:t>
            </a:r>
            <a:r>
              <a:rPr lang="nl-NL" altLang="nl-NL" dirty="0"/>
              <a:t> SOA</a:t>
            </a:r>
          </a:p>
          <a:p>
            <a:r>
              <a:rPr lang="nl-NL" altLang="nl-NL" dirty="0"/>
              <a:t>Nadeel: kan knappen, Vrouwen condoom ritselt tijdens de cohabitatie</a:t>
            </a:r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5277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B2D2BA7-39CA-4632-800C-25A48108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IUD (</a:t>
            </a:r>
            <a:r>
              <a:rPr lang="nl-NL" altLang="nl-NL" dirty="0"/>
              <a:t>intra uterine device)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C3A317D-F1CD-485E-9FDD-A325B6E4B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19200"/>
            <a:ext cx="8229600" cy="4910138"/>
          </a:xfrm>
        </p:spPr>
        <p:txBody>
          <a:bodyPr/>
          <a:lstStyle/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Verhindert opstijgen van zaadcellen naar de eileider</a:t>
            </a:r>
          </a:p>
          <a:p>
            <a:pPr eaLnBrk="1" hangingPunct="1"/>
            <a:r>
              <a:rPr lang="nl-NL" altLang="nl-NL" dirty="0"/>
              <a:t>Verhindert innesteling van het bevruchte eitje in het baarmoeder slijmvlies</a:t>
            </a:r>
          </a:p>
          <a:p>
            <a:pPr eaLnBrk="1" hangingPunct="1"/>
            <a:r>
              <a:rPr lang="nl-NL" altLang="nl-NL" dirty="0"/>
              <a:t>Betrouwbaarheid: 1-2 zwangerschappen per jaar per 100 vrouwen</a:t>
            </a:r>
          </a:p>
          <a:p>
            <a:pPr eaLnBrk="1" hangingPunct="1"/>
            <a:endParaRPr lang="nl-NL" altLang="nl-NL" dirty="0"/>
          </a:p>
        </p:txBody>
      </p:sp>
      <p:pic>
        <p:nvPicPr>
          <p:cNvPr id="24580" name="Picture 4" descr="http://t2.gstatic.com/images?q=tbn:ANd9GcTqgF39tkIF9hc6nuSbvMkpgiyH8ctIrF0DkQ1C1IdN8Df1dp9E1w">
            <a:hlinkClick r:id="rId3"/>
            <a:extLst>
              <a:ext uri="{FF2B5EF4-FFF2-40B4-BE49-F238E27FC236}">
                <a16:creationId xmlns:a16="http://schemas.microsoft.com/office/drawing/2014/main" id="{7A3ACA1A-0CCA-4A53-958F-977DD7012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114800"/>
            <a:ext cx="3962400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 descr="http://www.xead.nl/upload/c3560a5299820ebbad993ee743e59d59spiraaltje_365x243.jpg">
            <a:extLst>
              <a:ext uri="{FF2B5EF4-FFF2-40B4-BE49-F238E27FC236}">
                <a16:creationId xmlns:a16="http://schemas.microsoft.com/office/drawing/2014/main" id="{33A8BBDE-3696-41DE-B5B7-83619A71B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654" y="3775363"/>
            <a:ext cx="46482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005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F20D65A-1E67-4D62-AC81-746116504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Wanneer het spiraaltje vervangen?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9728968-56C7-431A-9526-5D4C15DA9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19200"/>
            <a:ext cx="8229600" cy="4910138"/>
          </a:xfrm>
        </p:spPr>
        <p:txBody>
          <a:bodyPr/>
          <a:lstStyle/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 smtClean="0"/>
          </a:p>
          <a:p>
            <a:pPr eaLnBrk="1" hangingPunct="1"/>
            <a:r>
              <a:rPr lang="nl-NL" altLang="nl-NL" dirty="0" err="1" smtClean="0"/>
              <a:t>Mirenaspiraaltje</a:t>
            </a:r>
            <a:r>
              <a:rPr lang="nl-NL" altLang="nl-NL" dirty="0" smtClean="0"/>
              <a:t>(bevat </a:t>
            </a:r>
            <a:r>
              <a:rPr lang="nl-NL" altLang="nl-NL" dirty="0"/>
              <a:t>hormonen) om de 5 </a:t>
            </a:r>
            <a:r>
              <a:rPr lang="nl-NL" altLang="nl-NL" dirty="0" smtClean="0"/>
              <a:t>jaar.</a:t>
            </a:r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Koperspiraaltje kan wat langer blijven </a:t>
            </a:r>
            <a:r>
              <a:rPr lang="nl-NL" altLang="nl-NL" dirty="0" smtClean="0"/>
              <a:t>zitten, 10 jaar.</a:t>
            </a:r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Wel moet de vrouw regelmatig controleren of zij de draadjes nog kan voelen, want soms gaat het door de baarmoederwand de buikholte in.  </a:t>
            </a:r>
            <a:r>
              <a:rPr lang="nl-NL" altLang="nl-NL" dirty="0" err="1"/>
              <a:t>Zonodig</a:t>
            </a:r>
            <a:r>
              <a:rPr lang="nl-NL" altLang="nl-NL" dirty="0"/>
              <a:t> moet er een echoscopie plaatsvinden</a:t>
            </a:r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5124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32B36B0-87BE-476B-A6A6-793FEAF7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Ander gebruik spiraal: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33C097C-06C2-40D3-871D-6934A8620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19200"/>
            <a:ext cx="8229600" cy="4910138"/>
          </a:xfrm>
        </p:spPr>
        <p:txBody>
          <a:bodyPr/>
          <a:lstStyle/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err="1"/>
              <a:t>Morning</a:t>
            </a:r>
            <a:r>
              <a:rPr lang="nl-NL" altLang="nl-NL" dirty="0"/>
              <a:t> </a:t>
            </a:r>
            <a:r>
              <a:rPr lang="nl-NL" altLang="nl-NL" dirty="0" err="1"/>
              <a:t>after</a:t>
            </a:r>
            <a:r>
              <a:rPr lang="nl-NL" altLang="nl-NL" dirty="0"/>
              <a:t> spiraal, kan tot 5 dagen na de coïtus worden </a:t>
            </a:r>
            <a:r>
              <a:rPr lang="nl-NL" altLang="nl-NL" dirty="0" smtClean="0"/>
              <a:t>geplaatst</a:t>
            </a:r>
          </a:p>
          <a:p>
            <a:pPr lvl="1"/>
            <a:r>
              <a:rPr lang="nl-NL" altLang="nl-NL" dirty="0" smtClean="0"/>
              <a:t>Is meteen werkzaam. </a:t>
            </a:r>
          </a:p>
          <a:p>
            <a:pPr lvl="1"/>
            <a:r>
              <a:rPr lang="nl-NL" altLang="nl-NL" dirty="0" smtClean="0"/>
              <a:t>Bij eerst volgende menstruatie verwijderen / of laten zitten</a:t>
            </a:r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Verhindert de innesteling van de bevruchte eicel </a:t>
            </a:r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619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916378C-B24C-48FE-9338-C7DEC312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Nadelen spiraaltje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D8999FF-F475-4C00-9636-B893E7F14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219200"/>
            <a:ext cx="8229600" cy="4910138"/>
          </a:xfrm>
        </p:spPr>
        <p:txBody>
          <a:bodyPr/>
          <a:lstStyle/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/>
              <a:t>Eerste menstruaties zijn erg pijnlijk</a:t>
            </a:r>
          </a:p>
          <a:p>
            <a:pPr eaLnBrk="1" hangingPunct="1"/>
            <a:r>
              <a:rPr lang="nl-NL" altLang="nl-NL" dirty="0"/>
              <a:t>Tussentijds bloedverlies</a:t>
            </a:r>
          </a:p>
          <a:p>
            <a:pPr eaLnBrk="1" hangingPunct="1"/>
            <a:r>
              <a:rPr lang="nl-NL" altLang="nl-NL" dirty="0"/>
              <a:t>Krampen van de uterus</a:t>
            </a:r>
          </a:p>
          <a:p>
            <a:pPr eaLnBrk="1" hangingPunct="1"/>
            <a:r>
              <a:rPr lang="nl-NL" altLang="nl-NL" dirty="0"/>
              <a:t>Soms draadjes te kort afgeknipt, dit veroorzaakt een pijnlijke eikel bij de man.</a:t>
            </a:r>
          </a:p>
          <a:p>
            <a:pPr eaLnBrk="1" hangingPunct="1"/>
            <a:r>
              <a:rPr lang="nl-NL" altLang="nl-NL" dirty="0"/>
              <a:t>Verhoogde kans op ontsteking( </a:t>
            </a:r>
            <a:r>
              <a:rPr lang="nl-NL" altLang="nl-NL" dirty="0" err="1"/>
              <a:t>pelvic</a:t>
            </a:r>
            <a:r>
              <a:rPr lang="nl-NL" altLang="nl-NL" dirty="0"/>
              <a:t> </a:t>
            </a:r>
            <a:r>
              <a:rPr lang="nl-NL" altLang="nl-NL" dirty="0" err="1"/>
              <a:t>inflammatoiry</a:t>
            </a:r>
            <a:r>
              <a:rPr lang="nl-NL" altLang="nl-NL" dirty="0"/>
              <a:t> </a:t>
            </a:r>
            <a:r>
              <a:rPr lang="nl-NL" altLang="nl-NL" dirty="0" err="1"/>
              <a:t>disease</a:t>
            </a:r>
            <a:endParaRPr lang="nl-NL" altLang="nl-NL" dirty="0"/>
          </a:p>
          <a:p>
            <a:pPr eaLnBrk="1" hangingPunct="1"/>
            <a:r>
              <a:rPr lang="nl-NL" altLang="nl-NL" dirty="0"/>
              <a:t>Verhoogde kans op EUG(extra uteriene graviditeit) bij ontstane zwangerschap</a:t>
            </a:r>
          </a:p>
          <a:p>
            <a:pPr eaLnBrk="1" hangingPunct="1"/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75689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4">
            <a:extLst>
              <a:ext uri="{FF2B5EF4-FFF2-40B4-BE49-F238E27FC236}">
                <a16:creationId xmlns:a16="http://schemas.microsoft.com/office/drawing/2014/main" id="{EE7679F6-A2B3-4509-84F5-D6962087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Orale anticonceptie</a:t>
            </a:r>
          </a:p>
        </p:txBody>
      </p:sp>
      <p:sp>
        <p:nvSpPr>
          <p:cNvPr id="28675" name="Tijdelijke aanduiding voor inhoud 5">
            <a:extLst>
              <a:ext uri="{FF2B5EF4-FFF2-40B4-BE49-F238E27FC236}">
                <a16:creationId xmlns:a16="http://schemas.microsoft.com/office/drawing/2014/main" id="{0A939174-34EB-409F-8FC3-700FF2B21DB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0"/>
            <a:ext cx="8229600" cy="5524500"/>
          </a:xfrm>
        </p:spPr>
        <p:txBody>
          <a:bodyPr/>
          <a:lstStyle/>
          <a:p>
            <a:pPr eaLnBrk="1" hangingPunct="1"/>
            <a:endParaRPr lang="nl-NL" altLang="nl-NL" sz="2400" dirty="0"/>
          </a:p>
          <a:p>
            <a:pPr eaLnBrk="1" hangingPunct="1"/>
            <a:r>
              <a:rPr lang="nl-NL" altLang="nl-NL" sz="2400" dirty="0"/>
              <a:t>Onderdrukken van  eisprong ( ovulatie) , geen eitje vrij</a:t>
            </a:r>
          </a:p>
          <a:p>
            <a:pPr eaLnBrk="1" hangingPunct="1"/>
            <a:r>
              <a:rPr lang="nl-NL" altLang="nl-NL" sz="2400" dirty="0"/>
              <a:t>Baarmoederslijmvlies minder geschikt maken voor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400" dirty="0"/>
              <a:t>	innesteling van mogelijk bevruchte eicel</a:t>
            </a:r>
          </a:p>
          <a:p>
            <a:pPr eaLnBrk="1" hangingPunct="1"/>
            <a:r>
              <a:rPr lang="nl-NL" altLang="nl-NL" sz="2400" dirty="0"/>
              <a:t>Minder geschikt maken van slijmvlies in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400" dirty="0"/>
              <a:t>	baarmoederhals voor het toelaten van zaadcellen.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400" dirty="0"/>
              <a:t>		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2400" dirty="0"/>
              <a:t>“Kunstmatige cyclus”: baarmoederslijmvlies dikker maken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 dirty="0"/>
          </a:p>
        </p:txBody>
      </p:sp>
      <p:pic>
        <p:nvPicPr>
          <p:cNvPr id="28677" name="Picture 1029" descr="http://t0.gstatic.com/images?q=tbn:ANd9GcRjAaf_d6Z34R8ARlU205mobLcH5hts8zrxf9jjZeX4Q2XefE2Tjs7o6XbTig">
            <a:extLst>
              <a:ext uri="{FF2B5EF4-FFF2-40B4-BE49-F238E27FC236}">
                <a16:creationId xmlns:a16="http://schemas.microsoft.com/office/drawing/2014/main" id="{FCD950CF-B3FD-40A7-983C-2BAD174F0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540" y="2429746"/>
            <a:ext cx="3052926" cy="1775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69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>
            <a:extLst>
              <a:ext uri="{FF2B5EF4-FFF2-40B4-BE49-F238E27FC236}">
                <a16:creationId xmlns:a16="http://schemas.microsoft.com/office/drawing/2014/main" id="{CD25626D-4694-439D-A2F9-6EE3B591C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Orale anticonceptie</a:t>
            </a:r>
          </a:p>
        </p:txBody>
      </p:sp>
      <p:sp>
        <p:nvSpPr>
          <p:cNvPr id="30723" name="Tijdelijke aanduiding voor inhoud 2">
            <a:extLst>
              <a:ext uri="{FF2B5EF4-FFF2-40B4-BE49-F238E27FC236}">
                <a16:creationId xmlns:a16="http://schemas.microsoft.com/office/drawing/2014/main" id="{CA440FF4-319B-4F7E-B997-BABEEDC3A23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			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Zeven – dagen - regel :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Eierstokken zijn na zeven dagen pilgebruik in slaap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duurt weer minimaal zeven dagen om te ontwaken.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</p:txBody>
      </p:sp>
      <p:pic>
        <p:nvPicPr>
          <p:cNvPr id="30724" name="Picture 2">
            <a:extLst>
              <a:ext uri="{FF2B5EF4-FFF2-40B4-BE49-F238E27FC236}">
                <a16:creationId xmlns:a16="http://schemas.microsoft.com/office/drawing/2014/main" id="{D8635B35-7472-4A49-9F32-3DEF1249145F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24788" y="3716338"/>
            <a:ext cx="1492250" cy="2139950"/>
          </a:xfrm>
        </p:spPr>
      </p:pic>
    </p:spTree>
    <p:extLst>
      <p:ext uri="{BB962C8B-B14F-4D97-AF65-F5344CB8AC3E}">
        <p14:creationId xmlns:p14="http://schemas.microsoft.com/office/powerpoint/2010/main" val="15824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>
            <a:extLst>
              <a:ext uri="{FF2B5EF4-FFF2-40B4-BE49-F238E27FC236}">
                <a16:creationId xmlns:a16="http://schemas.microsoft.com/office/drawing/2014/main" id="{473B821E-F624-433B-88F1-FEED9C62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Orale anticonceptie </a:t>
            </a:r>
          </a:p>
        </p:txBody>
      </p:sp>
      <p:sp>
        <p:nvSpPr>
          <p:cNvPr id="32771" name="Tijdelijke aanduiding voor inhoud 2">
            <a:extLst>
              <a:ext uri="{FF2B5EF4-FFF2-40B4-BE49-F238E27FC236}">
                <a16:creationId xmlns:a16="http://schemas.microsoft.com/office/drawing/2014/main" id="{5B76D34D-80EA-44DB-909A-A4BF6384454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u="sng" dirty="0"/>
              <a:t>Drie hoofdregels:</a:t>
            </a:r>
          </a:p>
          <a:p>
            <a:pPr eaLnBrk="1" hangingPunct="1"/>
            <a:r>
              <a:rPr lang="nl-NL" altLang="nl-NL" sz="1800" dirty="0"/>
              <a:t>Tussen innemen van 2 pillen, mag nooit meer dan 36 uur zitten</a:t>
            </a:r>
          </a:p>
          <a:p>
            <a:pPr eaLnBrk="1" hangingPunct="1"/>
            <a:r>
              <a:rPr lang="nl-NL" altLang="nl-NL" sz="1800" dirty="0"/>
              <a:t>Stopweek nooit  verlengen ( &gt; 7 dagen)</a:t>
            </a:r>
          </a:p>
          <a:p>
            <a:pPr eaLnBrk="1" hangingPunct="1"/>
            <a:r>
              <a:rPr lang="nl-NL" altLang="nl-NL" sz="1800" dirty="0"/>
              <a:t>Als er 7 dagen achtereenvolgens geslikt is, is de anticonceptie gewaarborgd. </a:t>
            </a:r>
          </a:p>
          <a:p>
            <a:pPr eaLnBrk="1" hangingPunct="1"/>
            <a:r>
              <a:rPr lang="nl-NL" altLang="nl-NL" dirty="0"/>
              <a:t>Bij juist gebruik worden 2 vrouwen per 1000 vrouwen zwanger per jaar. De kans op zwangerschap is dus aanwezig.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b="1" u="sng" dirty="0"/>
              <a:t>Let wel: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Betrouwbaarheid bij vooral superlichte pillen neemt  af bij gebruik van andere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medicatie , die afbraak van geneesmiddelen in lever versnellen, zoals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Antibioticum, Anti-epileptica , orale Antimycotica, Sint-janskruid.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-braken: binnen 3-4 uur van inname van de tablet .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 </a:t>
            </a:r>
            <a:r>
              <a:rPr lang="nl-NL" altLang="nl-NL" sz="1800" i="1" dirty="0"/>
              <a:t>Advies: </a:t>
            </a:r>
            <a:r>
              <a:rPr lang="nl-NL" altLang="nl-NL" sz="1800" dirty="0"/>
              <a:t>nieuwe tablet innemen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-diarree: alleen bij heftige vorm.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dirty="0"/>
              <a:t>Advies: extra tablet innemen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 dirty="0"/>
          </a:p>
          <a:p>
            <a:pPr eaLnBrk="1" hangingPunct="1"/>
            <a:endParaRPr lang="nl-NL" altLang="nl-NL" sz="1800" dirty="0"/>
          </a:p>
        </p:txBody>
      </p:sp>
    </p:spTree>
    <p:extLst>
      <p:ext uri="{BB962C8B-B14F-4D97-AF65-F5344CB8AC3E}">
        <p14:creationId xmlns:p14="http://schemas.microsoft.com/office/powerpoint/2010/main" val="33037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>
            <a:extLst>
              <a:ext uri="{FF2B5EF4-FFF2-40B4-BE49-F238E27FC236}">
                <a16:creationId xmlns:a16="http://schemas.microsoft.com/office/drawing/2014/main" id="{9EC2F2EB-F33A-449C-8BFA-27F596540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Orale anticonceptie</a:t>
            </a:r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375B45-A13D-4524-93C9-448078E6E51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5102941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None/>
              <a:defRPr/>
            </a:pPr>
            <a:endParaRPr lang="nl-NL" sz="1800" dirty="0"/>
          </a:p>
          <a:p>
            <a:pPr marL="274320" indent="-274320">
              <a:buNone/>
              <a:defRPr/>
            </a:pPr>
            <a:r>
              <a:rPr lang="nl-NL" sz="1800" dirty="0"/>
              <a:t>De meeste pillen zijn combinatiepillen en bevatten chemische varianten van de</a:t>
            </a:r>
          </a:p>
          <a:p>
            <a:pPr marL="274320" indent="-274320">
              <a:buNone/>
              <a:defRPr/>
            </a:pPr>
            <a:r>
              <a:rPr lang="nl-NL" sz="1800" dirty="0"/>
              <a:t>natuurlijke geslachtshormonen: </a:t>
            </a:r>
          </a:p>
          <a:p>
            <a:pPr marL="274320" indent="-274320">
              <a:defRPr/>
            </a:pPr>
            <a:r>
              <a:rPr lang="nl-NL" sz="1800" dirty="0"/>
              <a:t>Oestrogeen: </a:t>
            </a:r>
            <a:r>
              <a:rPr lang="nl-NL" sz="1800" dirty="0" err="1"/>
              <a:t>ethinylestradiol</a:t>
            </a:r>
            <a:r>
              <a:rPr lang="nl-NL" sz="1800" dirty="0"/>
              <a:t> ( EE)</a:t>
            </a:r>
          </a:p>
          <a:p>
            <a:pPr marL="274320" indent="-274320">
              <a:defRPr/>
            </a:pPr>
            <a:r>
              <a:rPr lang="nl-NL" sz="1800" dirty="0"/>
              <a:t> Progesteron: progestageen: </a:t>
            </a:r>
            <a:r>
              <a:rPr lang="nl-NL" sz="1800" dirty="0" err="1"/>
              <a:t>levonorgestrel</a:t>
            </a:r>
            <a:r>
              <a:rPr lang="nl-NL" sz="1800" dirty="0"/>
              <a:t>, </a:t>
            </a:r>
            <a:r>
              <a:rPr lang="nl-NL" sz="1800" dirty="0" err="1"/>
              <a:t>lynestrenol</a:t>
            </a:r>
            <a:r>
              <a:rPr lang="nl-NL" sz="1800" dirty="0"/>
              <a:t>, </a:t>
            </a:r>
            <a:r>
              <a:rPr lang="nl-NL" sz="1800" dirty="0" err="1"/>
              <a:t>desogestrel</a:t>
            </a:r>
            <a:r>
              <a:rPr lang="nl-NL" sz="1800" dirty="0"/>
              <a:t>, </a:t>
            </a:r>
            <a:r>
              <a:rPr lang="nl-NL" sz="1800" dirty="0" err="1"/>
              <a:t>gestodeen</a:t>
            </a:r>
            <a:r>
              <a:rPr lang="nl-NL" sz="1800" dirty="0"/>
              <a:t>, </a:t>
            </a:r>
            <a:r>
              <a:rPr lang="nl-NL" sz="1800" dirty="0" err="1"/>
              <a:t>norgestimaat</a:t>
            </a:r>
            <a:r>
              <a:rPr lang="nl-NL" sz="1800" dirty="0"/>
              <a:t>, </a:t>
            </a:r>
            <a:r>
              <a:rPr lang="nl-NL" sz="1800" dirty="0" err="1"/>
              <a:t>norethisteron</a:t>
            </a:r>
            <a:endParaRPr lang="nl-NL" sz="1800" dirty="0"/>
          </a:p>
          <a:p>
            <a:pPr marL="274320" indent="-274320">
              <a:buNone/>
              <a:defRPr/>
            </a:pPr>
            <a:endParaRPr lang="nl-NL" dirty="0"/>
          </a:p>
          <a:p>
            <a:pPr marL="274320" indent="-274320">
              <a:buNone/>
              <a:defRPr/>
            </a:pPr>
            <a:r>
              <a:rPr lang="nl-NL" sz="1800" b="1" dirty="0"/>
              <a:t>Combinatie/Generatiepillen</a:t>
            </a:r>
            <a:r>
              <a:rPr lang="nl-NL" sz="1800" dirty="0"/>
              <a:t>:  één fase pillen, gelijke verdeling in pillen,  </a:t>
            </a:r>
          </a:p>
          <a:p>
            <a:pPr marL="274320" indent="-274320">
              <a:buNone/>
              <a:defRPr/>
            </a:pPr>
            <a:r>
              <a:rPr lang="nl-NL" sz="1800" dirty="0"/>
              <a:t>bevatten bepaalde hoeveelheid aan oestrogenen en bepaald progestageen.</a:t>
            </a:r>
          </a:p>
          <a:p>
            <a:pPr marL="274320" indent="-274320">
              <a:buNone/>
              <a:defRPr/>
            </a:pPr>
            <a:r>
              <a:rPr lang="nl-NL" sz="1800" dirty="0"/>
              <a:t>	</a:t>
            </a:r>
          </a:p>
          <a:p>
            <a:pPr marL="274320" indent="-274320">
              <a:buNone/>
              <a:defRPr/>
            </a:pPr>
            <a:r>
              <a:rPr lang="nl-NL" sz="1800" b="1" dirty="0"/>
              <a:t>Driefase pillen</a:t>
            </a:r>
            <a:r>
              <a:rPr lang="nl-NL" sz="1800" dirty="0"/>
              <a:t>: ongelijke verdeling van oestrogenen en progestageen in pil,</a:t>
            </a:r>
          </a:p>
          <a:p>
            <a:pPr marL="274320" indent="-274320">
              <a:buNone/>
              <a:defRPr/>
            </a:pPr>
            <a:r>
              <a:rPr lang="nl-NL" sz="1800" dirty="0"/>
              <a:t>drie verschillende kleuren. Alleen laatste fase uit nieuwe strip doorslikken of</a:t>
            </a:r>
          </a:p>
          <a:p>
            <a:pPr marL="274320" indent="-274320">
              <a:buNone/>
              <a:defRPr/>
            </a:pPr>
            <a:r>
              <a:rPr lang="nl-NL" sz="1800" dirty="0"/>
              <a:t>strip </a:t>
            </a:r>
            <a:r>
              <a:rPr lang="nl-NL" sz="1800" dirty="0" err="1"/>
              <a:t>microgynon</a:t>
            </a:r>
            <a:r>
              <a:rPr lang="nl-NL" sz="1800" dirty="0"/>
              <a:t> 30! </a:t>
            </a:r>
          </a:p>
          <a:p>
            <a:pPr marL="274320" indent="-274320">
              <a:buNone/>
              <a:defRPr/>
            </a:pPr>
            <a:r>
              <a:rPr lang="nl-NL" sz="1800" dirty="0">
                <a:solidFill>
                  <a:srgbClr val="FF0000"/>
                </a:solidFill>
              </a:rPr>
              <a:t>Voordeel: </a:t>
            </a:r>
            <a:r>
              <a:rPr lang="nl-NL" sz="1800" dirty="0"/>
              <a:t>Bootst natuurlijke cyclus het meest na, totale hormoon per strip minder</a:t>
            </a:r>
          </a:p>
          <a:p>
            <a:pPr marL="274320" indent="-274320">
              <a:buNone/>
              <a:defRPr/>
            </a:pPr>
            <a:r>
              <a:rPr lang="nl-NL" sz="1800" dirty="0"/>
              <a:t>dan bij vaste combinatie. </a:t>
            </a:r>
          </a:p>
          <a:p>
            <a:pPr marL="274320" indent="-274320">
              <a:buNone/>
              <a:defRPr/>
            </a:pPr>
            <a:endParaRPr lang="nl-NL" sz="1800" dirty="0"/>
          </a:p>
          <a:p>
            <a:pPr marL="274320" indent="-274320">
              <a:buNone/>
              <a:defRPr/>
            </a:pPr>
            <a:endParaRPr lang="nl-NL" sz="1800" dirty="0"/>
          </a:p>
          <a:p>
            <a:pPr marL="274320" indent="-274320">
              <a:buNone/>
              <a:defRPr/>
            </a:pPr>
            <a:endParaRPr lang="nl-NL" dirty="0"/>
          </a:p>
          <a:p>
            <a:pPr marL="274320" indent="-274320">
              <a:buFont typeface="Wingdings 3"/>
              <a:buChar char=""/>
              <a:defRPr/>
            </a:pPr>
            <a:endParaRPr lang="nl-NL" dirty="0"/>
          </a:p>
        </p:txBody>
      </p:sp>
      <p:pic>
        <p:nvPicPr>
          <p:cNvPr id="34820" name="Picture 2">
            <a:extLst>
              <a:ext uri="{FF2B5EF4-FFF2-40B4-BE49-F238E27FC236}">
                <a16:creationId xmlns:a16="http://schemas.microsoft.com/office/drawing/2014/main" id="{F5396EE4-65EA-45CE-A4EF-45A567454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8" y="115888"/>
            <a:ext cx="1333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69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E8C4C8-4897-42EF-9D80-B0C065435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F97872-228F-471D-9729-2B750C389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707924"/>
            <a:ext cx="9603275" cy="5801032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nl-NL" dirty="0" err="1"/>
              <a:t>Eénfasepillen</a:t>
            </a:r>
            <a:r>
              <a:rPr lang="nl-NL" dirty="0"/>
              <a:t>:</a:t>
            </a:r>
            <a:br>
              <a:rPr lang="nl-NL" dirty="0"/>
            </a:br>
            <a:r>
              <a:rPr lang="nl-NL" dirty="0"/>
              <a:t>In de strip bevatten alle tabletten dezelfde hoeveelheid van de twee hormonen. Alle tabletten hebben dezelfde kleur. De kans op vergissen is klein. Het innameschema is meestal 21 dagen, waardoor de pauzeperiode 7 dagen telt. Meestal wordt gekozen voor een </a:t>
            </a:r>
            <a:r>
              <a:rPr lang="nl-NL" dirty="0" err="1"/>
              <a:t>éénfasepil</a:t>
            </a:r>
            <a:r>
              <a:rPr lang="nl-NL" dirty="0"/>
              <a:t>, omdat het uitstellen van ongesteldheid het makkelijkst is bij deze pillen.</a:t>
            </a:r>
          </a:p>
          <a:p>
            <a:pPr>
              <a:spcBef>
                <a:spcPct val="0"/>
              </a:spcBef>
            </a:pPr>
            <a:r>
              <a:rPr lang="nl-NL" dirty="0"/>
              <a:t> Twee </a:t>
            </a:r>
            <a:r>
              <a:rPr lang="nl-NL" dirty="0" err="1"/>
              <a:t>fasenpillen</a:t>
            </a:r>
            <a:r>
              <a:rPr lang="nl-NL" dirty="0"/>
              <a:t>:</a:t>
            </a:r>
            <a:br>
              <a:rPr lang="nl-NL" dirty="0"/>
            </a:br>
            <a:r>
              <a:rPr lang="nl-NL" dirty="0"/>
              <a:t>Op deze strip zitten tabletten in twee verschillende kleuren.  Er zijn meestal 7 tabletten met alleen oestrogeen en 15 tabletten met oestrogeen </a:t>
            </a:r>
            <a:r>
              <a:rPr lang="nl-NL" dirty="0" err="1"/>
              <a:t>èn</a:t>
            </a:r>
            <a:r>
              <a:rPr lang="nl-NL" dirty="0"/>
              <a:t> progestageen. De slikperiode is altijd 22 dagen, waardoor de stopweek dus maar 6 dagen is. Deze pil is zwaarder dan de </a:t>
            </a:r>
            <a:r>
              <a:rPr lang="nl-NL" dirty="0" err="1"/>
              <a:t>éénfasepil</a:t>
            </a:r>
            <a:r>
              <a:rPr lang="nl-NL" dirty="0"/>
              <a:t> en is minder betrouwbaar.</a:t>
            </a:r>
          </a:p>
          <a:p>
            <a:pPr>
              <a:spcBef>
                <a:spcPct val="0"/>
              </a:spcBef>
            </a:pPr>
            <a:r>
              <a:rPr lang="nl-NL" dirty="0" err="1"/>
              <a:t>Driefasenpillen</a:t>
            </a:r>
            <a:r>
              <a:rPr lang="nl-NL" dirty="0"/>
              <a:t>:</a:t>
            </a:r>
            <a:br>
              <a:rPr lang="nl-NL" dirty="0"/>
            </a:br>
            <a:r>
              <a:rPr lang="nl-NL" dirty="0"/>
              <a:t>21 pillen in drie verschillende kleuren. Elke kleur heeft een andere hoeveelheid van de twee hormonen. Het heeft een ingewikkeld innameschema: de verdeling in een strip is meestal 6, 5 en 10 tabletten, steeds in een andere kleur. Omdat er 21 pillen op de pilstrip zitten, duurt de stopweek 7 dagen. De pil is 100% betrouwbaar, maar is moeilijk door te slikken als je een menstruatie wilt overslaan. </a:t>
            </a:r>
            <a:endParaRPr lang="nl-NL" alt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399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03E83C-956E-4F8A-9360-B5C9F0957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Secundaire geslachtsorganen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C32539-DFC1-425E-925E-672241B2C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Vanaf puberteit:</a:t>
            </a:r>
          </a:p>
          <a:p>
            <a:pPr marL="0" indent="0">
              <a:buNone/>
            </a:pPr>
            <a:r>
              <a:rPr lang="nl-NL" dirty="0"/>
              <a:t>VROUW:					MAN:</a:t>
            </a:r>
          </a:p>
          <a:p>
            <a:r>
              <a:rPr lang="nl-NL" dirty="0"/>
              <a:t>Groei baarmoeder			Groei zaadballen en penis</a:t>
            </a:r>
          </a:p>
          <a:p>
            <a:r>
              <a:rPr lang="nl-NL" dirty="0"/>
              <a:t>Ontwikkeling borstklieren			Groei strottenhoofd</a:t>
            </a:r>
          </a:p>
          <a:p>
            <a:r>
              <a:rPr lang="nl-NL" dirty="0"/>
              <a:t>Ontwikkeling kleine schaamlippen		Lichaamsbeharing</a:t>
            </a:r>
          </a:p>
          <a:p>
            <a:r>
              <a:rPr lang="nl-NL" dirty="0"/>
              <a:t>Ontwikkeling beharingspatroon		Ontwikkeling beharingspatroon</a:t>
            </a:r>
          </a:p>
          <a:p>
            <a:r>
              <a:rPr lang="nl-NL" dirty="0"/>
              <a:t>Rondere lichaamsvormen			Spierontwikkeling</a:t>
            </a:r>
          </a:p>
          <a:p>
            <a:r>
              <a:rPr lang="nl-NL" dirty="0"/>
              <a:t>Verbreding bekkens</a:t>
            </a:r>
          </a:p>
          <a:p>
            <a:r>
              <a:rPr lang="nl-NL" dirty="0"/>
              <a:t>Menarche</a:t>
            </a:r>
          </a:p>
        </p:txBody>
      </p:sp>
    </p:spTree>
    <p:extLst>
      <p:ext uri="{BB962C8B-B14F-4D97-AF65-F5344CB8AC3E}">
        <p14:creationId xmlns:p14="http://schemas.microsoft.com/office/powerpoint/2010/main" val="224495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>
            <a:extLst>
              <a:ext uri="{FF2B5EF4-FFF2-40B4-BE49-F238E27FC236}">
                <a16:creationId xmlns:a16="http://schemas.microsoft.com/office/drawing/2014/main" id="{0A9D5D79-142F-40A5-B413-A849376AB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Orale anticonceptie</a:t>
            </a:r>
          </a:p>
        </p:txBody>
      </p:sp>
      <p:sp>
        <p:nvSpPr>
          <p:cNvPr id="38915" name="Tijdelijke aanduiding voor inhoud 2">
            <a:extLst>
              <a:ext uri="{FF2B5EF4-FFF2-40B4-BE49-F238E27FC236}">
                <a16:creationId xmlns:a16="http://schemas.microsoft.com/office/drawing/2014/main" id="{DFD460B2-EA4B-401B-B5ED-50D11236E6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199"/>
            <a:ext cx="8229600" cy="544707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nl-NL" altLang="nl-NL" sz="1700" dirty="0"/>
              <a:t>Bijwerkingen, die na aantal maanden verdwijnen: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600" dirty="0"/>
              <a:t>Misselijkheid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600" dirty="0"/>
              <a:t>Hoofdpijn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600" dirty="0"/>
              <a:t>Gespannen borsten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600" dirty="0"/>
              <a:t>Tepelvloed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1600" dirty="0"/>
              <a:t>Doorbraakbloedingen</a:t>
            </a:r>
          </a:p>
          <a:p>
            <a:pPr eaLnBrk="1" hangingPunct="1">
              <a:lnSpc>
                <a:spcPct val="80000"/>
              </a:lnSpc>
            </a:pPr>
            <a:endParaRPr lang="nl-NL" altLang="nl-NL" sz="1600" dirty="0"/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nl-NL" altLang="nl-NL" sz="1600" dirty="0"/>
              <a:t>Bijwerkingen, die mogelijk niet meer verdwijnen: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altLang="nl-NL" sz="1600" dirty="0"/>
              <a:t>Spotting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altLang="nl-NL" sz="1600" dirty="0"/>
              <a:t>Vet haar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altLang="nl-NL" sz="1600" dirty="0"/>
              <a:t>Acne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altLang="nl-NL" sz="1600" dirty="0"/>
              <a:t>Gewichtstoename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altLang="nl-NL" sz="1600" dirty="0"/>
              <a:t>Hirsutisme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nl-NL" altLang="nl-NL" sz="1600" dirty="0"/>
              <a:t>Verandering in libido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endParaRPr lang="nl-NL" altLang="nl-NL" sz="1600" dirty="0"/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nl-NL" altLang="nl-NL" sz="1600" b="1" dirty="0"/>
              <a:t>Zeldzaam: </a:t>
            </a:r>
            <a:r>
              <a:rPr lang="nl-NL" altLang="nl-NL" sz="1600" dirty="0"/>
              <a:t>verandering in bloedstolling &gt; risico op trombose: 3</a:t>
            </a:r>
            <a:r>
              <a:rPr lang="nl-NL" altLang="nl-NL" sz="1600" baseline="30000" dirty="0"/>
              <a:t>e</a:t>
            </a:r>
            <a:r>
              <a:rPr lang="nl-NL" altLang="nl-NL" sz="1600" dirty="0"/>
              <a:t> en 4</a:t>
            </a:r>
            <a:r>
              <a:rPr lang="nl-NL" altLang="nl-NL" sz="1600" baseline="30000" dirty="0"/>
              <a:t>e</a:t>
            </a:r>
            <a:r>
              <a:rPr lang="nl-NL" altLang="nl-NL" sz="1600" dirty="0"/>
              <a:t> generatie pillen </a:t>
            </a: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nl-NL" altLang="nl-NL" sz="1600" dirty="0"/>
              <a:t>( </a:t>
            </a:r>
            <a:r>
              <a:rPr lang="nl-NL" altLang="nl-NL" sz="1600" dirty="0" err="1"/>
              <a:t>Marvelon</a:t>
            </a:r>
            <a:r>
              <a:rPr lang="nl-NL" altLang="nl-NL" sz="1600" dirty="0"/>
              <a:t>, Yasmin), vrouwen&gt; 35 jaar bij </a:t>
            </a:r>
            <a:r>
              <a:rPr lang="nl-NL" altLang="nl-NL" sz="1600" dirty="0" err="1"/>
              <a:t>oac</a:t>
            </a:r>
            <a:r>
              <a:rPr lang="nl-NL" altLang="nl-NL" sz="1600" dirty="0"/>
              <a:t> + roken!</a:t>
            </a: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endParaRPr lang="nl-NL" altLang="nl-NL" sz="1600" dirty="0"/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nl-NL" altLang="nl-NL" sz="16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nl-NL" altLang="nl-NL" sz="1600" dirty="0"/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endParaRPr lang="nl-NL" altLang="nl-NL" sz="1600" dirty="0"/>
          </a:p>
        </p:txBody>
      </p:sp>
      <p:pic>
        <p:nvPicPr>
          <p:cNvPr id="38916" name="Picture 2">
            <a:extLst>
              <a:ext uri="{FF2B5EF4-FFF2-40B4-BE49-F238E27FC236}">
                <a16:creationId xmlns:a16="http://schemas.microsoft.com/office/drawing/2014/main" id="{7A0EADB9-B233-40EE-BB03-34D484872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4" y="2708275"/>
            <a:ext cx="26765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2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>
            <a:extLst>
              <a:ext uri="{FF2B5EF4-FFF2-40B4-BE49-F238E27FC236}">
                <a16:creationId xmlns:a16="http://schemas.microsoft.com/office/drawing/2014/main" id="{7268ADEF-C7B5-42BA-BD7C-150FF7A1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Orale anticonceptie </a:t>
            </a:r>
          </a:p>
        </p:txBody>
      </p:sp>
      <p:sp>
        <p:nvSpPr>
          <p:cNvPr id="40963" name="Tijdelijke aanduiding voor inhoud 2">
            <a:extLst>
              <a:ext uri="{FF2B5EF4-FFF2-40B4-BE49-F238E27FC236}">
                <a16:creationId xmlns:a16="http://schemas.microsoft.com/office/drawing/2014/main" id="{47A4352D-7ED8-4EB9-A9C9-FEF8551924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19288" y="1254126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b="1"/>
              <a:t>Progestageen pillen</a:t>
            </a:r>
            <a:r>
              <a:rPr lang="nl-NL" altLang="nl-NL"/>
              <a:t>: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900" b="1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900" b="1"/>
              <a:t>Indicatie</a:t>
            </a:r>
            <a:r>
              <a:rPr lang="nl-NL" altLang="nl-NL" sz="1900"/>
              <a:t>:</a:t>
            </a:r>
          </a:p>
          <a:p>
            <a:pPr eaLnBrk="1" hangingPunct="1"/>
            <a:r>
              <a:rPr lang="nl-NL" altLang="nl-NL" sz="1800"/>
              <a:t>Voor vrouwen die geen oestrogeen mogen of willen gebruiken, bijv. tijdens  borstvoeding  of geen oestrogeen kunnen verdragen</a:t>
            </a:r>
          </a:p>
          <a:p>
            <a:pPr eaLnBrk="1" hangingPunct="1"/>
            <a:r>
              <a:rPr lang="nl-NL" altLang="nl-NL" sz="1800"/>
              <a:t>Onregelmatige werktijden </a:t>
            </a:r>
          </a:p>
          <a:p>
            <a:pPr eaLnBrk="1" hangingPunct="1"/>
            <a:r>
              <a:rPr lang="nl-NL" altLang="nl-NL" sz="1800"/>
              <a:t>Regelmaat pil vergeten in te nemen</a:t>
            </a:r>
          </a:p>
          <a:p>
            <a:pPr eaLnBrk="1" hangingPunct="1"/>
            <a:r>
              <a:rPr lang="nl-NL" altLang="nl-NL" sz="1800"/>
              <a:t>Bij stemmingswisselingen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 b="1" u="sng"/>
              <a:t>Nadeel: </a:t>
            </a:r>
            <a:r>
              <a:rPr lang="nl-NL" altLang="nl-NL" sz="1800"/>
              <a:t>in het begin onregelmatige doorbraakbloedingen, na half jaar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/>
              <a:t>verdwijnen bloedingen en daarmee de controle op zwangerschap, bij stop duurt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sz="1800"/>
              <a:t>het lang eer de eisprong op gang komt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/>
          </a:p>
          <a:p>
            <a:pPr eaLnBrk="1" hangingPunct="1"/>
            <a:endParaRPr lang="nl-NL" altLang="nl-NL" sz="1800"/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1800"/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sz="2800"/>
          </a:p>
          <a:p>
            <a:pPr eaLnBrk="1" hangingPunct="1"/>
            <a:endParaRPr lang="nl-NL" altLang="nl-NL" sz="2100"/>
          </a:p>
        </p:txBody>
      </p:sp>
      <p:pic>
        <p:nvPicPr>
          <p:cNvPr id="40964" name="Picture 3">
            <a:extLst>
              <a:ext uri="{FF2B5EF4-FFF2-40B4-BE49-F238E27FC236}">
                <a16:creationId xmlns:a16="http://schemas.microsoft.com/office/drawing/2014/main" id="{C5236517-E37F-45EA-B8DE-598FDC2D0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692150"/>
            <a:ext cx="22320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21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el 1">
            <a:extLst>
              <a:ext uri="{FF2B5EF4-FFF2-40B4-BE49-F238E27FC236}">
                <a16:creationId xmlns:a16="http://schemas.microsoft.com/office/drawing/2014/main" id="{5B1B1185-AE68-4682-A7E7-59015A0A9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b="1"/>
              <a:t>Progestageen pillen</a:t>
            </a:r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277FC2-9A30-4516-9748-BDDA9C4517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marL="0" indent="0">
              <a:buNone/>
              <a:defRPr/>
            </a:pPr>
            <a:endParaRPr lang="nl-NL" dirty="0"/>
          </a:p>
          <a:p>
            <a:pPr marL="0" indent="0">
              <a:buNone/>
              <a:defRPr/>
            </a:pPr>
            <a:endParaRPr lang="nl-NL" dirty="0"/>
          </a:p>
          <a:p>
            <a:pPr marL="0" indent="0">
              <a:buNone/>
              <a:defRPr/>
            </a:pPr>
            <a:r>
              <a:rPr lang="nl-NL" dirty="0"/>
              <a:t>Soorten: </a:t>
            </a:r>
          </a:p>
          <a:p>
            <a:pPr>
              <a:defRPr/>
            </a:pPr>
            <a:r>
              <a:rPr lang="nl-NL" dirty="0"/>
              <a:t>Prikpil:  </a:t>
            </a:r>
            <a:r>
              <a:rPr lang="nl-NL" dirty="0" err="1"/>
              <a:t>Depo</a:t>
            </a:r>
            <a:r>
              <a:rPr lang="nl-NL" dirty="0"/>
              <a:t> </a:t>
            </a:r>
            <a:r>
              <a:rPr lang="nl-NL" dirty="0" err="1"/>
              <a:t>provera</a:t>
            </a:r>
            <a:r>
              <a:rPr lang="nl-NL" dirty="0"/>
              <a:t>: één keer per 3 maanden injectie</a:t>
            </a:r>
          </a:p>
          <a:p>
            <a:pPr>
              <a:defRPr/>
            </a:pPr>
            <a:r>
              <a:rPr lang="nl-NL" dirty="0"/>
              <a:t>Minipil: </a:t>
            </a:r>
            <a:r>
              <a:rPr lang="nl-NL" dirty="0" err="1"/>
              <a:t>Cerazette</a:t>
            </a:r>
            <a:r>
              <a:rPr lang="nl-NL" dirty="0"/>
              <a:t>, geen </a:t>
            </a:r>
            <a:r>
              <a:rPr lang="nl-NL" dirty="0" err="1"/>
              <a:t>stopweek</a:t>
            </a:r>
            <a:r>
              <a:rPr lang="nl-NL" dirty="0"/>
              <a:t>! </a:t>
            </a:r>
          </a:p>
          <a:p>
            <a:pPr>
              <a:defRPr/>
            </a:pPr>
            <a:r>
              <a:rPr lang="nl-NL" dirty="0" err="1"/>
              <a:t>Implanon</a:t>
            </a:r>
            <a:r>
              <a:rPr lang="nl-NL" dirty="0"/>
              <a:t>: implantaat tablet, werkingsduur; 3jaar</a:t>
            </a:r>
          </a:p>
          <a:p>
            <a:pPr>
              <a:defRPr/>
            </a:pPr>
            <a:endParaRPr lang="nl-NL" dirty="0"/>
          </a:p>
          <a:p>
            <a:pPr marL="0" indent="0">
              <a:buNone/>
              <a:defRPr/>
            </a:pPr>
            <a:r>
              <a:rPr lang="nl-NL" dirty="0"/>
              <a:t> </a:t>
            </a:r>
          </a:p>
        </p:txBody>
      </p:sp>
      <p:pic>
        <p:nvPicPr>
          <p:cNvPr id="43012" name="Picture 2">
            <a:extLst>
              <a:ext uri="{FF2B5EF4-FFF2-40B4-BE49-F238E27FC236}">
                <a16:creationId xmlns:a16="http://schemas.microsoft.com/office/drawing/2014/main" id="{8F69CEDC-5154-4A48-A9EC-7053C95C1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4365625"/>
            <a:ext cx="2925762" cy="147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013" name="Picture 3">
            <a:extLst>
              <a:ext uri="{FF2B5EF4-FFF2-40B4-BE49-F238E27FC236}">
                <a16:creationId xmlns:a16="http://schemas.microsoft.com/office/drawing/2014/main" id="{A0C9841C-E043-4F03-BEBB-FCD73A29A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977" y="4246223"/>
            <a:ext cx="2715649" cy="1807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02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el 1">
            <a:extLst>
              <a:ext uri="{FF2B5EF4-FFF2-40B4-BE49-F238E27FC236}">
                <a16:creationId xmlns:a16="http://schemas.microsoft.com/office/drawing/2014/main" id="{BE730CA1-FC6B-454A-885D-3EA6D35A2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MAP: morning after pil </a:t>
            </a:r>
          </a:p>
        </p:txBody>
      </p:sp>
      <p:sp>
        <p:nvSpPr>
          <p:cNvPr id="44035" name="Tijdelijke aanduiding voor inhoud 2">
            <a:extLst>
              <a:ext uri="{FF2B5EF4-FFF2-40B4-BE49-F238E27FC236}">
                <a16:creationId xmlns:a16="http://schemas.microsoft.com/office/drawing/2014/main" id="{AC8496D5-E99D-4AD2-8703-211E3EF1DE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Zie NHG telefoonwijzer voor advies bij vergeten pil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en coïtus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/>
            <a:r>
              <a:rPr lang="nl-NL" altLang="nl-NL" dirty="0" err="1"/>
              <a:t>Norlevo</a:t>
            </a:r>
            <a:r>
              <a:rPr lang="nl-NL" altLang="nl-NL" dirty="0"/>
              <a:t> (</a:t>
            </a:r>
            <a:r>
              <a:rPr lang="nl-NL" altLang="nl-NL" dirty="0" err="1"/>
              <a:t>levonorgestrel</a:t>
            </a:r>
            <a:r>
              <a:rPr lang="nl-NL" altLang="nl-NL" dirty="0"/>
              <a:t>): binnen 72 uur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nl-NL" altLang="nl-NL" dirty="0"/>
              <a:t>    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  <a:p>
            <a:pPr eaLnBrk="1" hangingPunct="1"/>
            <a:r>
              <a:rPr lang="nl-NL" altLang="nl-NL" dirty="0"/>
              <a:t>Koperspiraal: binnen een week </a:t>
            </a:r>
          </a:p>
          <a:p>
            <a:pPr eaLnBrk="1" hangingPunct="1">
              <a:buFont typeface="Wingdings 3" panose="05040102010807070707" pitchFamily="18" charset="2"/>
              <a:buNone/>
            </a:pPr>
            <a:endParaRPr lang="nl-NL" altLang="nl-NL" dirty="0"/>
          </a:p>
        </p:txBody>
      </p:sp>
      <p:pic>
        <p:nvPicPr>
          <p:cNvPr id="44036" name="Picture 3">
            <a:extLst>
              <a:ext uri="{FF2B5EF4-FFF2-40B4-BE49-F238E27FC236}">
                <a16:creationId xmlns:a16="http://schemas.microsoft.com/office/drawing/2014/main" id="{B9C19A81-0261-4CF2-A730-92E16C70C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6" y="4149725"/>
            <a:ext cx="9620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6">
            <a:extLst>
              <a:ext uri="{FF2B5EF4-FFF2-40B4-BE49-F238E27FC236}">
                <a16:creationId xmlns:a16="http://schemas.microsoft.com/office/drawing/2014/main" id="{ADEC8809-A095-46DC-9FE7-E3C80357F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2708275"/>
            <a:ext cx="1333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0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el 1">
            <a:extLst>
              <a:ext uri="{FF2B5EF4-FFF2-40B4-BE49-F238E27FC236}">
                <a16:creationId xmlns:a16="http://schemas.microsoft.com/office/drawing/2014/main" id="{A82BB138-90E7-45FF-9F51-1B721F79A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Functie geslachtshormonen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4A53AA-D063-48F6-8EC4-B8396C309B8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None/>
              <a:defRPr/>
            </a:pPr>
            <a:endParaRPr lang="nl-NL" sz="1800" i="1" dirty="0"/>
          </a:p>
          <a:p>
            <a:pPr marL="274320" indent="-274320">
              <a:buNone/>
              <a:defRPr/>
            </a:pPr>
            <a:endParaRPr lang="nl-NL" b="1" u="sng" dirty="0"/>
          </a:p>
          <a:p>
            <a:pPr marL="274320" indent="-274320">
              <a:buNone/>
              <a:defRPr/>
            </a:pPr>
            <a:r>
              <a:rPr lang="nl-NL" b="1" u="sng" dirty="0"/>
              <a:t>Progestagenen: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i="1" dirty="0"/>
              <a:t>stimuleert vochtafdrijving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i="1" dirty="0"/>
              <a:t>heeft een positieve invloed op stemming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i="1" dirty="0"/>
              <a:t>verstevigd bloedvatenweefsel.</a:t>
            </a:r>
          </a:p>
          <a:p>
            <a:pPr marL="274320" indent="-274320">
              <a:buNone/>
              <a:defRPr/>
            </a:pPr>
            <a:endParaRPr lang="nl-NL" dirty="0"/>
          </a:p>
          <a:p>
            <a:pPr marL="274320" indent="-274320">
              <a:buNone/>
              <a:defRPr/>
            </a:pPr>
            <a:r>
              <a:rPr lang="nl-NL" b="1" u="sng" dirty="0"/>
              <a:t>Oestrogenen: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i="1" dirty="0"/>
              <a:t>beschermen tegen een hartinfarct</a:t>
            </a:r>
            <a:r>
              <a:rPr lang="nl-NL" dirty="0"/>
              <a:t>, vanwege hun positieve invloed op het </a:t>
            </a:r>
            <a:r>
              <a:rPr lang="nl-NL" i="1" dirty="0"/>
              <a:t>vetgehalte</a:t>
            </a:r>
            <a:r>
              <a:rPr lang="nl-NL" dirty="0"/>
              <a:t> in het bloed.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i="1" dirty="0"/>
              <a:t>verwijden bloedvaten</a:t>
            </a:r>
            <a:r>
              <a:rPr lang="nl-NL" dirty="0"/>
              <a:t>, daardoor lopen veel vrouwen na de overgang, wanneer oestrogenen sterk verminderd zijn, een hoger risico op hart- en vaatziekten.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dirty="0"/>
              <a:t>zorgen voor </a:t>
            </a:r>
            <a:r>
              <a:rPr lang="nl-NL" i="1" dirty="0"/>
              <a:t>sterke botten. </a:t>
            </a:r>
            <a:r>
              <a:rPr lang="nl-NL" dirty="0"/>
              <a:t>Wanneer hun werking vervalt, na de overgang, lopen vrouwen ook het risico op </a:t>
            </a:r>
            <a:r>
              <a:rPr lang="nl-NL" i="1" dirty="0"/>
              <a:t>botontkalking</a:t>
            </a:r>
            <a:r>
              <a:rPr lang="nl-NL" dirty="0"/>
              <a:t>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10934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89E788F-1C9A-4E03-996B-52B8D17C5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Sterilisatie bij de vrouw </a:t>
            </a:r>
          </a:p>
        </p:txBody>
      </p:sp>
      <p:pic>
        <p:nvPicPr>
          <p:cNvPr id="49155" name="Picture 3" descr="http://www.voorbehoedsmiddelen.net/img/sterelisatie-castratie.jpg">
            <a:extLst>
              <a:ext uri="{FF2B5EF4-FFF2-40B4-BE49-F238E27FC236}">
                <a16:creationId xmlns:a16="http://schemas.microsoft.com/office/drawing/2014/main" id="{A53259DC-74E2-4456-B77C-733983381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53" y="2006943"/>
            <a:ext cx="5394325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32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6AD56C51-23F1-4199-99A6-2AC3A99D9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Vasectomie </a:t>
            </a:r>
          </a:p>
        </p:txBody>
      </p:sp>
      <p:pic>
        <p:nvPicPr>
          <p:cNvPr id="51203" name="Picture 3" descr="http://t1.gstatic.com/images?q=tbn:ANd9GcQBXK0MlH-icJB93yo-Tif0gxO62RFbs9NV4y7EK4J-KgOBilWVKIKK_kn6">
            <a:extLst>
              <a:ext uri="{FF2B5EF4-FFF2-40B4-BE49-F238E27FC236}">
                <a16:creationId xmlns:a16="http://schemas.microsoft.com/office/drawing/2014/main" id="{278E23BB-22E1-4BA3-A8C0-0395DA040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1"/>
            <a:ext cx="2681288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4" name="Picture 12" descr="http://www.heelmeester.nl/heelmeestercms/images/ingrepen/vasectomie/slides/vasductus.JPG">
            <a:extLst>
              <a:ext uri="{FF2B5EF4-FFF2-40B4-BE49-F238E27FC236}">
                <a16:creationId xmlns:a16="http://schemas.microsoft.com/office/drawing/2014/main" id="{E94C4C15-8517-4684-B74B-314519089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2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146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2142D-2174-4526-87B4-E373DDC10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5AA11B51-EECB-49DD-832C-E9AA6144B4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548" y="233516"/>
            <a:ext cx="8983873" cy="6390968"/>
          </a:xfrm>
        </p:spPr>
      </p:pic>
    </p:spTree>
    <p:extLst>
      <p:ext uri="{BB962C8B-B14F-4D97-AF65-F5344CB8AC3E}">
        <p14:creationId xmlns:p14="http://schemas.microsoft.com/office/powerpoint/2010/main" val="243153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D7907-ECC7-42A8-921F-EA01D1C7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Vrouwelijke geslachtsorganen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CF6FD8-C8D1-4E2E-9C5A-8A98B40E4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Inwendige geslachtsorganen:		Uitwendige geslachtsorganen:</a:t>
            </a:r>
          </a:p>
          <a:p>
            <a:r>
              <a:rPr lang="nl-NL" dirty="0"/>
              <a:t>Eierstokken				Grote schaamlippen</a:t>
            </a:r>
          </a:p>
          <a:p>
            <a:r>
              <a:rPr lang="nl-NL" dirty="0"/>
              <a:t>Eileiders				Kleine schaamlippen</a:t>
            </a:r>
          </a:p>
          <a:p>
            <a:r>
              <a:rPr lang="nl-NL" dirty="0"/>
              <a:t>Baarmoeder				Clitoris</a:t>
            </a:r>
          </a:p>
          <a:p>
            <a:r>
              <a:rPr lang="nl-NL" dirty="0"/>
              <a:t>Schede				Schedevoorhof</a:t>
            </a:r>
          </a:p>
          <a:p>
            <a:pPr marL="0" indent="0">
              <a:buNone/>
            </a:pPr>
            <a:r>
              <a:rPr lang="nl-NL" dirty="0"/>
              <a:t>					Schaamheuvel</a:t>
            </a:r>
          </a:p>
        </p:txBody>
      </p:sp>
    </p:spTree>
    <p:extLst>
      <p:ext uri="{BB962C8B-B14F-4D97-AF65-F5344CB8AC3E}">
        <p14:creationId xmlns:p14="http://schemas.microsoft.com/office/powerpoint/2010/main" val="2360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38CD4-368C-4683-BC56-73D0AFF12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vrouw: Eierstokken (ovaria)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E41C45-0232-43B7-906A-D28CE0FD1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Amandelvormig 4 bij 2 cm.</a:t>
            </a:r>
          </a:p>
          <a:p>
            <a:r>
              <a:rPr lang="nl-NL" dirty="0"/>
              <a:t>Vanaf puberteit iedere maand ontwikkeling eicel</a:t>
            </a:r>
          </a:p>
          <a:p>
            <a:pPr>
              <a:buNone/>
            </a:pPr>
            <a:r>
              <a:rPr lang="nl-NL" altLang="nl-NL" sz="2400" dirty="0"/>
              <a:t>Cyclus duurt meestal circa 28 dagen.</a:t>
            </a:r>
          </a:p>
          <a:p>
            <a:pPr>
              <a:buNone/>
            </a:pPr>
            <a:r>
              <a:rPr lang="nl-NL" altLang="nl-NL" sz="2400" dirty="0"/>
              <a:t>Cyclus begint op eerste dag van de menstruatie.</a:t>
            </a:r>
          </a:p>
          <a:p>
            <a:pPr>
              <a:buNone/>
            </a:pPr>
            <a:endParaRPr lang="nl-NL" altLang="nl-NL" sz="2400" dirty="0"/>
          </a:p>
          <a:p>
            <a:pPr>
              <a:buNone/>
            </a:pPr>
            <a:r>
              <a:rPr lang="nl-NL" altLang="nl-NL" sz="2400" dirty="0"/>
              <a:t>Cyclus staat onder controle van  2 </a:t>
            </a:r>
            <a:r>
              <a:rPr lang="nl-NL" altLang="nl-NL" sz="2400" dirty="0" smtClean="0"/>
              <a:t>geslacht stimulerende</a:t>
            </a:r>
            <a:endParaRPr lang="nl-NL" altLang="nl-NL" sz="2400" dirty="0"/>
          </a:p>
          <a:p>
            <a:pPr>
              <a:buNone/>
            </a:pPr>
            <a:r>
              <a:rPr lang="nl-NL" altLang="nl-NL" sz="2400" dirty="0"/>
              <a:t>hormonen :</a:t>
            </a:r>
          </a:p>
          <a:p>
            <a:r>
              <a:rPr lang="nl-NL" altLang="nl-NL" sz="2400" dirty="0"/>
              <a:t>FSH: Follikelstimulerend hormoon</a:t>
            </a:r>
          </a:p>
          <a:p>
            <a:r>
              <a:rPr lang="nl-NL" altLang="nl-NL" sz="2400" dirty="0"/>
              <a:t>LH: Luteïniserend hormoon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876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62F1F8-B800-4F8F-B51A-5197F7803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Ovulatie 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sz="1800" dirty="0"/>
              <a:t>(Als follikel rijp is, barst hij open en komt de eicel vrij)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689567-4F33-4751-9625-EB33D2262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95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altLang="nl-NL" dirty="0"/>
              <a:t>Cyclus staat onder controle </a:t>
            </a:r>
            <a:r>
              <a:rPr lang="nl-NL" altLang="nl-NL" dirty="0" smtClean="0"/>
              <a:t>van </a:t>
            </a:r>
            <a:r>
              <a:rPr lang="nl-NL" altLang="nl-NL" dirty="0"/>
              <a:t>2 </a:t>
            </a:r>
            <a:r>
              <a:rPr lang="nl-NL" altLang="nl-NL" dirty="0" smtClean="0"/>
              <a:t>geslacht stimulerende</a:t>
            </a:r>
            <a:r>
              <a:rPr lang="nl-NL" altLang="nl-NL" dirty="0"/>
              <a:t> </a:t>
            </a:r>
            <a:r>
              <a:rPr lang="nl-NL" altLang="nl-NL" dirty="0" smtClean="0"/>
              <a:t>hormonen </a:t>
            </a:r>
            <a:r>
              <a:rPr lang="nl-NL" altLang="nl-NL" dirty="0"/>
              <a:t>:</a:t>
            </a:r>
          </a:p>
          <a:p>
            <a:r>
              <a:rPr lang="nl-NL" altLang="nl-NL" dirty="0"/>
              <a:t>FSH: Follikelstimulerend </a:t>
            </a:r>
            <a:r>
              <a:rPr lang="nl-NL" altLang="nl-NL" dirty="0" smtClean="0"/>
              <a:t>hormoon</a:t>
            </a:r>
          </a:p>
          <a:p>
            <a:pPr lvl="1"/>
            <a:r>
              <a:rPr lang="nl-NL" altLang="nl-NL" dirty="0" smtClean="0"/>
              <a:t>bevordert </a:t>
            </a:r>
            <a:r>
              <a:rPr lang="nl-NL" altLang="nl-NL" dirty="0"/>
              <a:t>bij de vrouw de groei en de ontwikkeling van follikels in de eierstokken en zet ze aan tot </a:t>
            </a:r>
            <a:r>
              <a:rPr lang="nl-NL" altLang="nl-NL" dirty="0" smtClean="0"/>
              <a:t>productie </a:t>
            </a:r>
            <a:r>
              <a:rPr lang="nl-NL" altLang="nl-NL" dirty="0"/>
              <a:t>van het hormoon oestrogeen.</a:t>
            </a:r>
            <a:endParaRPr lang="nl-NL" altLang="nl-NL" dirty="0"/>
          </a:p>
          <a:p>
            <a:r>
              <a:rPr lang="nl-NL" altLang="nl-NL" dirty="0"/>
              <a:t>LH: Luteïniserend </a:t>
            </a:r>
            <a:r>
              <a:rPr lang="nl-NL" altLang="nl-NL" dirty="0" smtClean="0"/>
              <a:t>hormoon</a:t>
            </a:r>
            <a:endParaRPr lang="nl-NL" altLang="nl-NL" dirty="0"/>
          </a:p>
          <a:p>
            <a:pPr lvl="1"/>
            <a:r>
              <a:rPr lang="nl-NL" altLang="nl-NL" dirty="0" smtClean="0"/>
              <a:t>stimuleert </a:t>
            </a:r>
            <a:r>
              <a:rPr lang="nl-NL" altLang="nl-NL" dirty="0"/>
              <a:t>bij de vrouw de ontwikkeling van het gele lichaam ( corpus luteum) in de eierstok.</a:t>
            </a:r>
          </a:p>
          <a:p>
            <a:pPr>
              <a:buNone/>
            </a:pPr>
            <a:endParaRPr lang="nl-NL" altLang="nl-NL" dirty="0"/>
          </a:p>
          <a:p>
            <a:pPr>
              <a:buNone/>
            </a:pPr>
            <a:r>
              <a:rPr lang="nl-NL" altLang="nl-NL" dirty="0"/>
              <a:t>Elke follikel bevat één onrijpe eicel.</a:t>
            </a:r>
          </a:p>
          <a:p>
            <a:pPr>
              <a:buNone/>
            </a:pPr>
            <a:endParaRPr lang="nl-NL" alt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085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9D7A0AB2-54C3-479E-8352-B936CBADB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>
                <a:solidFill>
                  <a:schemeClr val="tx1"/>
                </a:solidFill>
              </a:rPr>
              <a:t>Ovulatie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9F6DCF7-837B-4206-BE23-0628035BBE5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None/>
              <a:defRPr/>
            </a:pPr>
            <a:r>
              <a:rPr lang="nl-NL" dirty="0"/>
              <a:t>De eierstokken produceren geslachtshormonen:</a:t>
            </a:r>
          </a:p>
          <a:p>
            <a:pPr marL="274320" indent="-274320">
              <a:buNone/>
              <a:defRPr/>
            </a:pPr>
            <a:endParaRPr lang="nl-NL" dirty="0"/>
          </a:p>
          <a:p>
            <a:pPr marL="274320" indent="-274320">
              <a:buFont typeface="Wingdings 3"/>
              <a:buChar char=""/>
              <a:defRPr/>
            </a:pPr>
            <a:r>
              <a:rPr lang="nl-NL" sz="2200" b="1" dirty="0"/>
              <a:t>Oestrogenen: </a:t>
            </a:r>
            <a:r>
              <a:rPr lang="nl-NL" sz="2200" dirty="0"/>
              <a:t>hebben o.a. een </a:t>
            </a:r>
            <a:r>
              <a:rPr lang="nl-NL" sz="2200" b="1" dirty="0"/>
              <a:t>stimulerende werking op de baarmoederslijmvlies d.w.z. opbouw van baarmoederslijmvlies </a:t>
            </a:r>
            <a:r>
              <a:rPr lang="nl-NL" sz="2200" dirty="0"/>
              <a:t>dat tevens rijker aan voedingstoffen en bloed is</a:t>
            </a:r>
            <a:endParaRPr lang="nl-NL" sz="2200" dirty="0">
              <a:solidFill>
                <a:srgbClr val="FF0000"/>
              </a:solidFill>
            </a:endParaRPr>
          </a:p>
          <a:p>
            <a:pPr marL="274320" indent="-274320">
              <a:buFont typeface="Wingdings 3"/>
              <a:buChar char=""/>
              <a:defRPr/>
            </a:pPr>
            <a:endParaRPr lang="nl-NL" dirty="0"/>
          </a:p>
          <a:p>
            <a:pPr marL="274320" indent="-274320">
              <a:buFont typeface="Wingdings 3"/>
              <a:buChar char=""/>
              <a:defRPr/>
            </a:pPr>
            <a:r>
              <a:rPr lang="nl-NL" sz="2200" b="1" dirty="0"/>
              <a:t>Progesteron:</a:t>
            </a:r>
            <a:r>
              <a:rPr lang="nl-NL" sz="2200" dirty="0"/>
              <a:t> onder invloed van LH wordt dit hormoon geproduceerd in het corpus </a:t>
            </a:r>
            <a:r>
              <a:rPr lang="nl-NL" sz="2200" dirty="0" err="1"/>
              <a:t>luteum</a:t>
            </a:r>
            <a:r>
              <a:rPr lang="nl-NL" sz="2200" dirty="0"/>
              <a:t> ( gele lichaam: follikel waarin het eitje rijpt en ontspringt tijdens eisprong). </a:t>
            </a:r>
            <a:r>
              <a:rPr lang="nl-NL" sz="2200" b="1" dirty="0"/>
              <a:t>Stimuleert klieren in het baarmoederslijmvlies</a:t>
            </a:r>
            <a:endParaRPr lang="nl-NL" sz="2200" b="1" dirty="0">
              <a:solidFill>
                <a:srgbClr val="FF0000"/>
              </a:solidFill>
            </a:endParaRPr>
          </a:p>
          <a:p>
            <a:pPr marL="274320" indent="-274320">
              <a:buNone/>
              <a:defRPr/>
            </a:pPr>
            <a:r>
              <a:rPr lang="nl-NL" dirty="0"/>
              <a:t>	</a:t>
            </a:r>
            <a:r>
              <a:rPr lang="nl-NL" sz="2200" dirty="0"/>
              <a:t>Ook wel zwangerschapvoorbereidend hormoon genoemd, bereidt baarmoederwand voor op evt. </a:t>
            </a:r>
            <a:r>
              <a:rPr lang="nl-NL" sz="2200" b="1" dirty="0"/>
              <a:t>innesteling </a:t>
            </a:r>
            <a:r>
              <a:rPr lang="nl-NL" sz="2200" dirty="0"/>
              <a:t>van een bevruchte </a:t>
            </a:r>
            <a:r>
              <a:rPr lang="nl-NL" sz="2200" dirty="0" smtClean="0"/>
              <a:t>eicel </a:t>
            </a:r>
            <a:r>
              <a:rPr lang="nl-NL" sz="2200" dirty="0"/>
              <a:t>door afscheiding te produceren</a:t>
            </a:r>
            <a:endParaRPr lang="nl-NL" sz="2200" dirty="0">
              <a:solidFill>
                <a:srgbClr val="FF0000"/>
              </a:solidFill>
            </a:endParaRPr>
          </a:p>
          <a:p>
            <a:pPr marL="274320" indent="-274320">
              <a:buNone/>
              <a:defRPr/>
            </a:pPr>
            <a:r>
              <a:rPr lang="nl-NL" sz="2200" dirty="0">
                <a:solidFill>
                  <a:srgbClr val="FF0000"/>
                </a:solidFill>
              </a:rPr>
              <a:t>	</a:t>
            </a:r>
            <a:r>
              <a:rPr lang="nl-NL" sz="2200" dirty="0"/>
              <a:t>Bij </a:t>
            </a:r>
            <a:r>
              <a:rPr lang="nl-NL" sz="2200" dirty="0" err="1"/>
              <a:t>géén</a:t>
            </a:r>
            <a:r>
              <a:rPr lang="nl-NL" sz="2200" dirty="0"/>
              <a:t> innesteling gaat het ten gronde; baarmoederslijmvlies afgebroken.</a:t>
            </a:r>
          </a:p>
          <a:p>
            <a:pPr marL="274320" indent="-274320">
              <a:buFont typeface="Wingdings 3"/>
              <a:buChar char=""/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240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E8727AEC-4550-4779-BE41-326AC01B5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Ovulatie</a:t>
            </a:r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id="{B10D706D-F925-4873-8EB3-AEA522B2150F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9217" y="2217449"/>
            <a:ext cx="3905250" cy="2857500"/>
          </a:xfrm>
        </p:spPr>
      </p:pic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00C1939-3CB5-4B4D-A84C-6BD7DB50D5E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880101" y="110836"/>
            <a:ext cx="4041775" cy="6023265"/>
          </a:xfrm>
        </p:spPr>
        <p:txBody>
          <a:bodyPr>
            <a:normAutofit fontScale="92500"/>
          </a:bodyPr>
          <a:lstStyle/>
          <a:p>
            <a:pPr marL="274320" indent="-274320">
              <a:buFont typeface="Wingdings 3"/>
              <a:buChar char=""/>
              <a:defRPr/>
            </a:pPr>
            <a:r>
              <a:rPr lang="nl-NL" sz="1800" dirty="0"/>
              <a:t>Cyclus begint op eerste dag van de menstruatie. </a:t>
            </a:r>
            <a:r>
              <a:rPr lang="nl-NL" sz="1800" b="1" dirty="0"/>
              <a:t>Oestrogeenspiegel het laagst en neemt daarna toe.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sz="1800" dirty="0"/>
              <a:t>Tijdens groeifase (</a:t>
            </a:r>
            <a:r>
              <a:rPr lang="nl-NL" sz="1800" b="1" dirty="0"/>
              <a:t>proliferatiefase</a:t>
            </a:r>
            <a:r>
              <a:rPr lang="nl-NL" sz="1800" dirty="0"/>
              <a:t>) wordt slijmvlies dikker (oestron&gt; </a:t>
            </a:r>
            <a:r>
              <a:rPr lang="nl-NL" sz="1800" dirty="0" err="1"/>
              <a:t>oiv</a:t>
            </a:r>
            <a:r>
              <a:rPr lang="nl-NL" sz="1800" dirty="0"/>
              <a:t> FSH)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sz="1800" dirty="0"/>
              <a:t>Ovulatie treedt op rond </a:t>
            </a:r>
            <a:r>
              <a:rPr lang="nl-NL" sz="1800" b="1" dirty="0"/>
              <a:t>14</a:t>
            </a:r>
            <a:r>
              <a:rPr lang="nl-NL" sz="1800" b="1" baseline="30000" dirty="0"/>
              <a:t>e</a:t>
            </a:r>
            <a:r>
              <a:rPr lang="nl-NL" sz="1800" b="1" dirty="0"/>
              <a:t> </a:t>
            </a:r>
            <a:r>
              <a:rPr lang="nl-NL" sz="1800" dirty="0"/>
              <a:t>dag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sz="1800" dirty="0"/>
              <a:t>Daarna </a:t>
            </a:r>
            <a:r>
              <a:rPr lang="nl-NL" sz="1800" b="1" dirty="0"/>
              <a:t>secretiefase</a:t>
            </a:r>
            <a:r>
              <a:rPr lang="nl-NL" sz="1800" dirty="0"/>
              <a:t>: progesteron door gele lichaam geproduceerd </a:t>
            </a:r>
            <a:r>
              <a:rPr lang="nl-NL" sz="1800" dirty="0" err="1"/>
              <a:t>oiv</a:t>
            </a:r>
            <a:r>
              <a:rPr lang="nl-NL" sz="1800" dirty="0"/>
              <a:t> LH , baarmoederslijmvlies wordt dikker en rijker van bloedvaten 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sz="1800" dirty="0"/>
              <a:t> </a:t>
            </a:r>
            <a:r>
              <a:rPr lang="nl-NL" sz="1800" b="1" dirty="0"/>
              <a:t>Menstruatiefase</a:t>
            </a:r>
            <a:r>
              <a:rPr lang="nl-NL" sz="1800" dirty="0"/>
              <a:t>: treedt op wanneer er geen bevruchting plaatsvindt, het gele lichaam is 14 dagen na ovulatie te gronde. Progesteronproductie stopt. Slijmvlies sterft af en afgestoten.</a:t>
            </a:r>
          </a:p>
          <a:p>
            <a:pPr marL="274320" indent="-274320">
              <a:buFont typeface="Wingdings 3"/>
              <a:buChar char=""/>
              <a:defRPr/>
            </a:pPr>
            <a:r>
              <a:rPr lang="nl-NL" sz="1800" dirty="0"/>
              <a:t>Cyclus</a:t>
            </a:r>
            <a:r>
              <a:rPr lang="nl-NL" sz="1800" b="1" dirty="0"/>
              <a:t> herhaalt </a:t>
            </a:r>
            <a:r>
              <a:rPr lang="nl-NL" sz="1800" dirty="0"/>
              <a:t>zich opnieuw</a:t>
            </a:r>
          </a:p>
        </p:txBody>
      </p:sp>
    </p:spTree>
    <p:extLst>
      <p:ext uri="{BB962C8B-B14F-4D97-AF65-F5344CB8AC3E}">
        <p14:creationId xmlns:p14="http://schemas.microsoft.com/office/powerpoint/2010/main" val="40862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6494F-C200-40AB-BEA6-674C1D33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Eileiders </a:t>
            </a:r>
            <a:r>
              <a:rPr lang="nl-NL" dirty="0" smtClean="0"/>
              <a:t>(tuba </a:t>
            </a:r>
            <a:r>
              <a:rPr lang="nl-NL" dirty="0" err="1" smtClean="0"/>
              <a:t>uterina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2A9250-587D-4B1C-AF86-8CF2F0394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491628"/>
          </a:xfrm>
        </p:spPr>
        <p:txBody>
          <a:bodyPr>
            <a:normAutofit/>
          </a:bodyPr>
          <a:lstStyle/>
          <a:p>
            <a:r>
              <a:rPr lang="nl-NL" dirty="0"/>
              <a:t>10 cm lang, verbinding tussen eierstokken en baarmoeder</a:t>
            </a:r>
          </a:p>
          <a:p>
            <a:pPr lvl="1"/>
            <a:r>
              <a:rPr lang="nl-NL" dirty="0"/>
              <a:t>Trechtervorm en franjes</a:t>
            </a:r>
          </a:p>
          <a:p>
            <a:pPr lvl="1"/>
            <a:r>
              <a:rPr lang="nl-NL" dirty="0"/>
              <a:t>Transport van de eicel</a:t>
            </a:r>
          </a:p>
          <a:p>
            <a:pPr lvl="1"/>
            <a:r>
              <a:rPr lang="nl-NL" b="1" dirty="0">
                <a:solidFill>
                  <a:srgbClr val="FF0000"/>
                </a:solidFill>
              </a:rPr>
              <a:t>Bevruchting aan begin van eileider!</a:t>
            </a:r>
          </a:p>
          <a:p>
            <a:r>
              <a:rPr lang="nl-NL" dirty="0"/>
              <a:t>Na bevruchting: zygote</a:t>
            </a:r>
          </a:p>
          <a:p>
            <a:pPr lvl="1"/>
            <a:r>
              <a:rPr lang="nl-NL" dirty="0"/>
              <a:t>Verder richting baarmoeder (5 </a:t>
            </a:r>
            <a:r>
              <a:rPr lang="nl-NL" dirty="0" err="1"/>
              <a:t>dgn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Onderweg wordt zygote klompje van eicellen (</a:t>
            </a:r>
            <a:r>
              <a:rPr lang="nl-NL" dirty="0" err="1"/>
              <a:t>morula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Daarna blastula (blaasje)</a:t>
            </a:r>
          </a:p>
          <a:p>
            <a:pPr lvl="1"/>
            <a:r>
              <a:rPr lang="nl-NL" dirty="0"/>
              <a:t>Embryo nestelt zich in wand van baarmoeder (1 week oud)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532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7170</TotalTime>
  <Words>1660</Words>
  <Application>Microsoft Office PowerPoint</Application>
  <PresentationFormat>Breedbeeld</PresentationFormat>
  <Paragraphs>342</Paragraphs>
  <Slides>37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37</vt:i4>
      </vt:variant>
    </vt:vector>
  </HeadingPairs>
  <TitlesOfParts>
    <vt:vector size="43" baseType="lpstr">
      <vt:lpstr>Arial</vt:lpstr>
      <vt:lpstr>Calibri</vt:lpstr>
      <vt:lpstr>Gill Sans MT</vt:lpstr>
      <vt:lpstr>Wingdings</vt:lpstr>
      <vt:lpstr>Wingdings 3</vt:lpstr>
      <vt:lpstr>Galerie</vt:lpstr>
      <vt:lpstr>Gynaecologie en geslachtsorganen</vt:lpstr>
      <vt:lpstr>Primaire geslachtsorganen </vt:lpstr>
      <vt:lpstr>Secundaire geslachtsorganen </vt:lpstr>
      <vt:lpstr>Vrouwelijke geslachtsorganen</vt:lpstr>
      <vt:lpstr>De vrouw: Eierstokken (ovaria)</vt:lpstr>
      <vt:lpstr>Ovulatie   (Als follikel rijp is, barst hij open en komt de eicel vrij)</vt:lpstr>
      <vt:lpstr>Ovulatie</vt:lpstr>
      <vt:lpstr>Ovulatie</vt:lpstr>
      <vt:lpstr>Eileiders (tuba uterina)</vt:lpstr>
      <vt:lpstr>Baarmoeder (uterus)</vt:lpstr>
      <vt:lpstr>Schede</vt:lpstr>
      <vt:lpstr>De man: zaadballen (teelballen/testes)</vt:lpstr>
      <vt:lpstr>Bijballen</vt:lpstr>
      <vt:lpstr>Zaadleiders en zaadblaasjes</vt:lpstr>
      <vt:lpstr>Prostaat (voorstanderklier)</vt:lpstr>
      <vt:lpstr>Penis</vt:lpstr>
      <vt:lpstr>Anticonceptie</vt:lpstr>
      <vt:lpstr>Biologische methoden</vt:lpstr>
      <vt:lpstr>Biologische methode</vt:lpstr>
      <vt:lpstr>Mechanische methode</vt:lpstr>
      <vt:lpstr>IUD (intra uterine device)</vt:lpstr>
      <vt:lpstr>Wanneer het spiraaltje vervangen?</vt:lpstr>
      <vt:lpstr>Ander gebruik spiraal:</vt:lpstr>
      <vt:lpstr>Nadelen spiraaltje</vt:lpstr>
      <vt:lpstr>Orale anticonceptie</vt:lpstr>
      <vt:lpstr>Orale anticonceptie</vt:lpstr>
      <vt:lpstr>Orale anticonceptie </vt:lpstr>
      <vt:lpstr>Orale anticonceptie</vt:lpstr>
      <vt:lpstr>PowerPoint-presentatie</vt:lpstr>
      <vt:lpstr>Orale anticonceptie</vt:lpstr>
      <vt:lpstr>Orale anticonceptie </vt:lpstr>
      <vt:lpstr>Progestageen pillen</vt:lpstr>
      <vt:lpstr>MAP: morning after pil </vt:lpstr>
      <vt:lpstr>Functie geslachtshormonen </vt:lpstr>
      <vt:lpstr>Sterilisatie bij de vrouw </vt:lpstr>
      <vt:lpstr>Vasectomie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Gynaecologie en geslachtsorganen</dc:title>
  <dc:creator>Marlies Bouland</dc:creator>
  <cp:lastModifiedBy>Marlies Bouland</cp:lastModifiedBy>
  <cp:revision>24</cp:revision>
  <dcterms:created xsi:type="dcterms:W3CDTF">2018-04-08T11:51:42Z</dcterms:created>
  <dcterms:modified xsi:type="dcterms:W3CDTF">2019-03-18T09:53:03Z</dcterms:modified>
</cp:coreProperties>
</file>